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256" r:id="rId2"/>
    <p:sldId id="431" r:id="rId3"/>
    <p:sldId id="287" r:id="rId4"/>
    <p:sldId id="257" r:id="rId5"/>
    <p:sldId id="424" r:id="rId6"/>
    <p:sldId id="432" r:id="rId7"/>
    <p:sldId id="433" r:id="rId8"/>
    <p:sldId id="449" r:id="rId9"/>
    <p:sldId id="275" r:id="rId10"/>
    <p:sldId id="309" r:id="rId11"/>
    <p:sldId id="419" r:id="rId12"/>
    <p:sldId id="412" r:id="rId13"/>
    <p:sldId id="423" r:id="rId14"/>
    <p:sldId id="355" r:id="rId15"/>
    <p:sldId id="444" r:id="rId16"/>
    <p:sldId id="411" r:id="rId17"/>
    <p:sldId id="434" r:id="rId18"/>
    <p:sldId id="435" r:id="rId19"/>
    <p:sldId id="413" r:id="rId20"/>
    <p:sldId id="445" r:id="rId21"/>
    <p:sldId id="446" r:id="rId22"/>
    <p:sldId id="447" r:id="rId23"/>
    <p:sldId id="452" r:id="rId24"/>
    <p:sldId id="450" r:id="rId25"/>
    <p:sldId id="425" r:id="rId26"/>
    <p:sldId id="464" r:id="rId27"/>
    <p:sldId id="454" r:id="rId28"/>
    <p:sldId id="455" r:id="rId29"/>
    <p:sldId id="457" r:id="rId30"/>
    <p:sldId id="448" r:id="rId31"/>
    <p:sldId id="453" r:id="rId32"/>
    <p:sldId id="430" r:id="rId33"/>
    <p:sldId id="437" r:id="rId34"/>
    <p:sldId id="305" r:id="rId35"/>
    <p:sldId id="436" r:id="rId36"/>
    <p:sldId id="428" r:id="rId37"/>
    <p:sldId id="458" r:id="rId38"/>
    <p:sldId id="439" r:id="rId39"/>
    <p:sldId id="463" r:id="rId40"/>
    <p:sldId id="469" r:id="rId41"/>
    <p:sldId id="466" r:id="rId42"/>
    <p:sldId id="420" r:id="rId43"/>
    <p:sldId id="364" r:id="rId44"/>
    <p:sldId id="422" r:id="rId45"/>
    <p:sldId id="421" r:id="rId46"/>
    <p:sldId id="429" r:id="rId47"/>
    <p:sldId id="417" r:id="rId48"/>
    <p:sldId id="396" r:id="rId49"/>
    <p:sldId id="398" r:id="rId50"/>
    <p:sldId id="443" r:id="rId51"/>
    <p:sldId id="353" r:id="rId52"/>
    <p:sldId id="440" r:id="rId53"/>
    <p:sldId id="465" r:id="rId54"/>
    <p:sldId id="362" r:id="rId55"/>
    <p:sldId id="441" r:id="rId56"/>
    <p:sldId id="462" r:id="rId57"/>
    <p:sldId id="461" r:id="rId58"/>
    <p:sldId id="460" r:id="rId59"/>
    <p:sldId id="302" r:id="rId6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64" userDrawn="1">
          <p15:clr>
            <a:srgbClr val="A4A3A4"/>
          </p15:clr>
        </p15:guide>
        <p15:guide id="3" orient="horz" pos="19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80392" autoAdjust="0"/>
  </p:normalViewPr>
  <p:slideViewPr>
    <p:cSldViewPr snapToGrid="0">
      <p:cViewPr varScale="1">
        <p:scale>
          <a:sx n="64" d="100"/>
          <a:sy n="64" d="100"/>
        </p:scale>
        <p:origin x="1186" y="53"/>
      </p:cViewPr>
      <p:guideLst>
        <p:guide pos="864"/>
        <p:guide orient="horz" pos="1944"/>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11.12.2023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11.12.2023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63134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7180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41252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209700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91741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606782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71888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225415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1740520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422314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753127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587627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3030667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480295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s-CZ"/>
              <a:t>- </a:t>
            </a:r>
            <a:r>
              <a:rPr lang="en-US"/>
              <a:t>But it is not as simple.</a:t>
            </a:r>
          </a:p>
          <a:p>
            <a:r>
              <a:rPr lang="cs-CZ"/>
              <a:t>- </a:t>
            </a:r>
            <a:r>
              <a:rPr lang="en-US"/>
              <a:t>There have been studies looking at thousands of time series from local communities. Surprisingly, </a:t>
            </a:r>
            <a:r>
              <a:rPr lang="en-US" b="1"/>
              <a:t>on average</a:t>
            </a:r>
            <a:r>
              <a:rPr lang="en-US"/>
              <a:t>, we see no net change of species richness.</a:t>
            </a:r>
          </a:p>
          <a:p>
            <a:r>
              <a:rPr lang="cs-CZ"/>
              <a:t>- </a:t>
            </a:r>
            <a:r>
              <a:rPr lang="en-US"/>
              <a:t>So we have global extinctions, but no decline of local biodiversity?</a:t>
            </a:r>
          </a:p>
          <a:p>
            <a:r>
              <a:rPr lang="cs-CZ"/>
              <a:t>- </a:t>
            </a:r>
            <a:r>
              <a:rPr lang="cs-CZ" b="1"/>
              <a:t>How is that possible</a:t>
            </a:r>
            <a:r>
              <a:rPr lang="en-US" b="1"/>
              <a:t>?</a:t>
            </a:r>
          </a:p>
          <a:p>
            <a:pPr marL="171450" indent="-171450">
              <a:buFontTx/>
              <a:buChar char="-"/>
            </a:pPr>
            <a:r>
              <a:rPr lang="en-US"/>
              <a:t>First, there are sampling issues and a lack of local data in most regions, which can cause the mismatch between local and global</a:t>
            </a:r>
          </a:p>
          <a:p>
            <a:pPr marL="171450" indent="-171450">
              <a:buFontTx/>
              <a:buChar char="-"/>
            </a:pPr>
            <a:r>
              <a:rPr lang="en-US"/>
              <a:t>Second, different studies use different metrics. For example, decline of species richness is not the same as extinction</a:t>
            </a:r>
          </a:p>
          <a:p>
            <a:endParaRPr lang="en-US"/>
          </a:p>
          <a:p>
            <a:endParaRPr lang="en-US"/>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332863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639684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440019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486638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744929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149286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309220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1476217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3365236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451362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3963192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3785996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5624610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4801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133671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31040769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4179020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1256759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5380102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2924612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3639954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967298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46</a:t>
            </a:fld>
            <a:endParaRPr lang="cs-CZ"/>
          </a:p>
        </p:txBody>
      </p:sp>
    </p:spTree>
    <p:extLst>
      <p:ext uri="{BB962C8B-B14F-4D97-AF65-F5344CB8AC3E}">
        <p14:creationId xmlns:p14="http://schemas.microsoft.com/office/powerpoint/2010/main" val="2204275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21910889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734372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3882950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50</a:t>
            </a:fld>
            <a:endParaRPr lang="cs-CZ"/>
          </a:p>
        </p:txBody>
      </p:sp>
    </p:spTree>
    <p:extLst>
      <p:ext uri="{BB962C8B-B14F-4D97-AF65-F5344CB8AC3E}">
        <p14:creationId xmlns:p14="http://schemas.microsoft.com/office/powerpoint/2010/main" val="22700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51</a:t>
            </a:fld>
            <a:endParaRPr lang="cs-CZ"/>
          </a:p>
        </p:txBody>
      </p:sp>
    </p:spTree>
    <p:extLst>
      <p:ext uri="{BB962C8B-B14F-4D97-AF65-F5344CB8AC3E}">
        <p14:creationId xmlns:p14="http://schemas.microsoft.com/office/powerpoint/2010/main" val="5118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52</a:t>
            </a:fld>
            <a:endParaRPr lang="cs-CZ"/>
          </a:p>
        </p:txBody>
      </p:sp>
    </p:spTree>
    <p:extLst>
      <p:ext uri="{BB962C8B-B14F-4D97-AF65-F5344CB8AC3E}">
        <p14:creationId xmlns:p14="http://schemas.microsoft.com/office/powerpoint/2010/main" val="250669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460576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53</a:t>
            </a:fld>
            <a:endParaRPr lang="cs-CZ"/>
          </a:p>
        </p:txBody>
      </p:sp>
    </p:spTree>
    <p:extLst>
      <p:ext uri="{BB962C8B-B14F-4D97-AF65-F5344CB8AC3E}">
        <p14:creationId xmlns:p14="http://schemas.microsoft.com/office/powerpoint/2010/main" val="25112720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54</a:t>
            </a:fld>
            <a:endParaRPr lang="cs-CZ"/>
          </a:p>
        </p:txBody>
      </p:sp>
    </p:spTree>
    <p:extLst>
      <p:ext uri="{BB962C8B-B14F-4D97-AF65-F5344CB8AC3E}">
        <p14:creationId xmlns:p14="http://schemas.microsoft.com/office/powerpoint/2010/main" val="7822174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55</a:t>
            </a:fld>
            <a:endParaRPr lang="cs-CZ"/>
          </a:p>
        </p:txBody>
      </p:sp>
    </p:spTree>
    <p:extLst>
      <p:ext uri="{BB962C8B-B14F-4D97-AF65-F5344CB8AC3E}">
        <p14:creationId xmlns:p14="http://schemas.microsoft.com/office/powerpoint/2010/main" val="4032484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56</a:t>
            </a:fld>
            <a:endParaRPr lang="cs-CZ"/>
          </a:p>
        </p:txBody>
      </p:sp>
    </p:spTree>
    <p:extLst>
      <p:ext uri="{BB962C8B-B14F-4D97-AF65-F5344CB8AC3E}">
        <p14:creationId xmlns:p14="http://schemas.microsoft.com/office/powerpoint/2010/main" val="4237363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57</a:t>
            </a:fld>
            <a:endParaRPr lang="cs-CZ"/>
          </a:p>
        </p:txBody>
      </p:sp>
    </p:spTree>
    <p:extLst>
      <p:ext uri="{BB962C8B-B14F-4D97-AF65-F5344CB8AC3E}">
        <p14:creationId xmlns:p14="http://schemas.microsoft.com/office/powerpoint/2010/main" val="394085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58</a:t>
            </a:fld>
            <a:endParaRPr lang="cs-CZ"/>
          </a:p>
        </p:txBody>
      </p:sp>
    </p:spTree>
    <p:extLst>
      <p:ext uri="{BB962C8B-B14F-4D97-AF65-F5344CB8AC3E}">
        <p14:creationId xmlns:p14="http://schemas.microsoft.com/office/powerpoint/2010/main" val="7432647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019917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324999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38316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ipcc.ch/" TargetMode="External"/><Relationship Id="rId5" Type="http://schemas.openxmlformats.org/officeDocument/2006/relationships/image" Target="../media/image15.emf"/><Relationship Id="rId4" Type="http://schemas.openxmlformats.org/officeDocument/2006/relationships/hyperlink" Target="https://doi.org/10.5281/zenodo.355357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livingplanet.panda.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emf"/></Relationships>
</file>

<file path=ppt/slides/_rels/slide4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Temporal change of biodiversity in </a:t>
            </a:r>
            <a:r>
              <a:rPr lang="en-US" sz="2800" b="1"/>
              <a:t>the Anthropocene</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5" y="1881866"/>
            <a:ext cx="10515600" cy="2852737"/>
          </a:xfrm>
        </p:spPr>
        <p:txBody>
          <a:bodyPr/>
          <a:lstStyle/>
          <a:p>
            <a:r>
              <a:rPr lang="en-US" dirty="0">
                <a:solidFill>
                  <a:schemeClr val="bg1">
                    <a:lumMod val="85000"/>
                  </a:schemeClr>
                </a:solidFill>
              </a:rPr>
              <a:t>Main review reports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is biodiversity coping with all the environmental change? </a:t>
            </a:r>
          </a:p>
          <a:p>
            <a:r>
              <a:rPr lang="en-US" dirty="0"/>
              <a:t>What are its actual measured temporal trends?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t>Millenium</a:t>
            </a:r>
            <a:r>
              <a:rPr lang="en-US" dirty="0"/>
              <a:t> Ecosystem Assessment (2001-2005)</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15B6B14D-2492-288C-A63C-D767009212F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100137"/>
            <a:ext cx="7168046" cy="4757738"/>
          </a:xfrm>
          <a:prstGeom prst="rect">
            <a:avLst/>
          </a:prstGeom>
        </p:spPr>
      </p:pic>
    </p:spTree>
    <p:extLst>
      <p:ext uri="{BB962C8B-B14F-4D97-AF65-F5344CB8AC3E}">
        <p14:creationId xmlns:p14="http://schemas.microsoft.com/office/powerpoint/2010/main" val="101031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Global </a:t>
            </a:r>
            <a:r>
              <a:rPr lang="en-US" b="1" dirty="0">
                <a:solidFill>
                  <a:schemeClr val="tx1"/>
                </a:solidFill>
              </a:rPr>
              <a:t>IPBES</a:t>
            </a:r>
            <a:r>
              <a:rPr lang="en-US" dirty="0">
                <a:solidFill>
                  <a:schemeClr val="tx1"/>
                </a:solidFill>
              </a:rPr>
              <a:t> assessment (2010-present)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4747618"/>
            <a:ext cx="11106784" cy="1752872"/>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dirty="0">
                <a:effectLst/>
                <a:latin typeface="Roboto" panose="02000000000000000000" pitchFamily="2" charset="0"/>
              </a:rPr>
              <a:t>IPBES (2019): Global assessment report on biodiversity and ecosystem services of the </a:t>
            </a:r>
            <a:r>
              <a:rPr lang="en-US" sz="1200" b="1" i="0" dirty="0">
                <a:effectLst/>
                <a:latin typeface="Roboto" panose="02000000000000000000" pitchFamily="2" charset="0"/>
              </a:rPr>
              <a:t>Intergovernmental Science-Policy Platform on Biodiversity and Ecosystem Services</a:t>
            </a:r>
            <a:r>
              <a:rPr lang="en-US" sz="1200" b="0" i="0" dirty="0">
                <a:effectLst/>
                <a:latin typeface="Roboto" panose="02000000000000000000" pitchFamily="2" charset="0"/>
              </a:rPr>
              <a:t>. E. S. </a:t>
            </a:r>
            <a:r>
              <a:rPr lang="en-US" sz="1200" b="0" i="0" dirty="0" err="1">
                <a:effectLst/>
                <a:latin typeface="Roboto" panose="02000000000000000000" pitchFamily="2" charset="0"/>
              </a:rPr>
              <a:t>Brondizio</a:t>
            </a:r>
            <a:r>
              <a:rPr lang="en-US" sz="1200" b="0" i="0" dirty="0">
                <a:effectLst/>
                <a:latin typeface="Roboto" panose="02000000000000000000" pitchFamily="2" charset="0"/>
              </a:rPr>
              <a:t>, J. Settele, S. Díaz, and H. T. Ngo (editors). IPBES secretariat, Bonn, Germany. </a:t>
            </a:r>
            <a:r>
              <a:rPr lang="en-US" sz="1200" b="1" u="sng" dirty="0">
                <a:effectLst/>
                <a:latin typeface="Roboto" panose="02000000000000000000" pitchFamily="2" charset="0"/>
              </a:rPr>
              <a:t>1148 pages</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3"/>
              </a:rPr>
              <a:t>https://doi.org/10.5281/zenodo.3831673</a:t>
            </a:r>
            <a:endParaRPr lang="en-US" sz="1200" b="0" i="0" u="none" strike="noStrike" dirty="0">
              <a:solidFill>
                <a:srgbClr val="009390"/>
              </a:solidFill>
              <a:effectLst/>
              <a:latin typeface="Roboto" panose="02000000000000000000" pitchFamily="2" charset="0"/>
            </a:endParaRPr>
          </a:p>
          <a:p>
            <a:pPr marL="0" marR="0" lvl="0" indent="0" rtl="0" hangingPunct="0">
              <a:lnSpc>
                <a:spcPct val="100000"/>
              </a:lnSpc>
              <a:spcBef>
                <a:spcPts val="0"/>
              </a:spcBef>
              <a:spcAft>
                <a:spcPts val="0"/>
              </a:spcAft>
              <a:buNone/>
              <a:tabLst/>
              <a:defRPr sz="1600"/>
            </a:pPr>
            <a:endParaRPr lang="en-US" sz="1200" kern="1200" cap="none" dirty="0">
              <a:ln>
                <a:noFill/>
              </a:ln>
              <a:solidFill>
                <a:srgbClr val="009390"/>
              </a:solidFill>
              <a:latin typeface="Roboto" panose="02000000000000000000" pitchFamily="2"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200" i="0" dirty="0">
                <a:effectLst/>
                <a:latin typeface="Roboto" panose="02000000000000000000" pitchFamily="2" charset="0"/>
              </a:rPr>
              <a:t>IPBES (2019): Summary for policymakers of the global assessment report on biodiversity and ecosystem services of the Intergovernmental Science-Policy Platform on Biodiversity and Ecosystem Services. S. Díaz, J. Settele, E. S. </a:t>
            </a:r>
            <a:r>
              <a:rPr lang="en-US" sz="1200" i="0" dirty="0" err="1">
                <a:effectLst/>
                <a:latin typeface="Roboto" panose="02000000000000000000" pitchFamily="2" charset="0"/>
              </a:rPr>
              <a:t>Brondízio</a:t>
            </a:r>
            <a:r>
              <a:rPr lang="en-US" sz="1200" i="0" dirty="0">
                <a:effectLst/>
                <a:latin typeface="Roboto" panose="02000000000000000000" pitchFamily="2" charset="0"/>
              </a:rPr>
              <a:t>, H. T. Ngo, M. </a:t>
            </a:r>
            <a:r>
              <a:rPr lang="en-US" sz="1200" i="0" dirty="0" err="1">
                <a:effectLst/>
                <a:latin typeface="Roboto" panose="02000000000000000000" pitchFamily="2" charset="0"/>
              </a:rPr>
              <a:t>Guèze</a:t>
            </a:r>
            <a:r>
              <a:rPr lang="en-US" sz="1200" i="0" dirty="0">
                <a:effectLst/>
                <a:latin typeface="Roboto" panose="02000000000000000000" pitchFamily="2" charset="0"/>
              </a:rPr>
              <a:t>, J. </a:t>
            </a:r>
            <a:r>
              <a:rPr lang="en-US" sz="1200" i="0" dirty="0" err="1">
                <a:effectLst/>
                <a:latin typeface="Roboto" panose="02000000000000000000" pitchFamily="2" charset="0"/>
              </a:rPr>
              <a:t>Agard</a:t>
            </a:r>
            <a:r>
              <a:rPr lang="en-US" sz="1200" i="0" dirty="0">
                <a:effectLst/>
                <a:latin typeface="Roboto" panose="02000000000000000000" pitchFamily="2" charset="0"/>
              </a:rPr>
              <a:t>, A. </a:t>
            </a:r>
            <a:r>
              <a:rPr lang="en-US" sz="1200" i="0" dirty="0" err="1">
                <a:effectLst/>
                <a:latin typeface="Roboto" panose="02000000000000000000" pitchFamily="2" charset="0"/>
              </a:rPr>
              <a:t>Arneth</a:t>
            </a:r>
            <a:r>
              <a:rPr lang="en-US" sz="1200" i="0" dirty="0">
                <a:effectLst/>
                <a:latin typeface="Roboto" panose="02000000000000000000" pitchFamily="2" charset="0"/>
              </a:rPr>
              <a:t>, P. </a:t>
            </a:r>
            <a:r>
              <a:rPr lang="en-US" sz="1200" i="0" dirty="0" err="1">
                <a:effectLst/>
                <a:latin typeface="Roboto" panose="02000000000000000000" pitchFamily="2" charset="0"/>
              </a:rPr>
              <a:t>Balvanera</a:t>
            </a:r>
            <a:r>
              <a:rPr lang="en-US" sz="1200" i="0" dirty="0">
                <a:effectLst/>
                <a:latin typeface="Roboto" panose="02000000000000000000" pitchFamily="2" charset="0"/>
              </a:rPr>
              <a:t>, K. A. </a:t>
            </a:r>
            <a:r>
              <a:rPr lang="en-US" sz="1200" i="0" dirty="0" err="1">
                <a:effectLst/>
                <a:latin typeface="Roboto" panose="02000000000000000000" pitchFamily="2" charset="0"/>
              </a:rPr>
              <a:t>Brauman</a:t>
            </a:r>
            <a:r>
              <a:rPr lang="en-US" sz="1200" i="0" dirty="0">
                <a:effectLst/>
                <a:latin typeface="Roboto" panose="02000000000000000000" pitchFamily="2" charset="0"/>
              </a:rPr>
              <a:t>, S. H. M. Butchart, K. M. A. Chan, L. A. Garibaldi, K. </a:t>
            </a:r>
            <a:r>
              <a:rPr lang="en-US" sz="1200" i="0" dirty="0" err="1">
                <a:effectLst/>
                <a:latin typeface="Roboto" panose="02000000000000000000" pitchFamily="2" charset="0"/>
              </a:rPr>
              <a:t>Ichii</a:t>
            </a:r>
            <a:r>
              <a:rPr lang="en-US" sz="1200" i="0" dirty="0">
                <a:effectLst/>
                <a:latin typeface="Roboto" panose="02000000000000000000" pitchFamily="2" charset="0"/>
              </a:rPr>
              <a:t>, J. Liu, S. M. Subramanian, G. F. Midgley, P. </a:t>
            </a:r>
            <a:r>
              <a:rPr lang="en-US" sz="1200" i="0" dirty="0" err="1">
                <a:effectLst/>
                <a:latin typeface="Roboto" panose="02000000000000000000" pitchFamily="2" charset="0"/>
              </a:rPr>
              <a:t>Miloslavich</a:t>
            </a:r>
            <a:r>
              <a:rPr lang="en-US" sz="1200" i="0" dirty="0">
                <a:effectLst/>
                <a:latin typeface="Roboto" panose="02000000000000000000" pitchFamily="2" charset="0"/>
              </a:rPr>
              <a:t>, Z. </a:t>
            </a:r>
            <a:r>
              <a:rPr lang="en-US" sz="1200" i="0" dirty="0" err="1">
                <a:effectLst/>
                <a:latin typeface="Roboto" panose="02000000000000000000" pitchFamily="2" charset="0"/>
              </a:rPr>
              <a:t>Molnár</a:t>
            </a:r>
            <a:r>
              <a:rPr lang="en-US" sz="1200" i="0" dirty="0">
                <a:effectLst/>
                <a:latin typeface="Roboto" panose="02000000000000000000" pitchFamily="2" charset="0"/>
              </a:rPr>
              <a:t>, D. </a:t>
            </a:r>
            <a:r>
              <a:rPr lang="en-US" sz="1200" i="0" dirty="0" err="1">
                <a:effectLst/>
                <a:latin typeface="Roboto" panose="02000000000000000000" pitchFamily="2" charset="0"/>
              </a:rPr>
              <a:t>Obura</a:t>
            </a:r>
            <a:r>
              <a:rPr lang="en-US" sz="1200" i="0" dirty="0">
                <a:effectLst/>
                <a:latin typeface="Roboto" panose="02000000000000000000" pitchFamily="2" charset="0"/>
              </a:rPr>
              <a:t>, A. Pfaff, S. </a:t>
            </a:r>
            <a:r>
              <a:rPr lang="en-US" sz="1200" i="0" dirty="0" err="1">
                <a:effectLst/>
                <a:latin typeface="Roboto" panose="02000000000000000000" pitchFamily="2" charset="0"/>
              </a:rPr>
              <a:t>Polasky</a:t>
            </a:r>
            <a:r>
              <a:rPr lang="en-US" sz="1200" i="0" dirty="0">
                <a:effectLst/>
                <a:latin typeface="Roboto" panose="02000000000000000000" pitchFamily="2" charset="0"/>
              </a:rPr>
              <a:t>, A. Purvis, J. Razzaque, B. </a:t>
            </a:r>
            <a:r>
              <a:rPr lang="en-US" sz="1200" i="0" dirty="0" err="1">
                <a:effectLst/>
                <a:latin typeface="Roboto" panose="02000000000000000000" pitchFamily="2" charset="0"/>
              </a:rPr>
              <a:t>Reyers</a:t>
            </a:r>
            <a:r>
              <a:rPr lang="en-US" sz="1200" i="0" dirty="0">
                <a:effectLst/>
                <a:latin typeface="Roboto" panose="02000000000000000000" pitchFamily="2" charset="0"/>
              </a:rPr>
              <a:t>, R. Roy Chowdhury, Y. J. Shin, I. J. </a:t>
            </a:r>
            <a:r>
              <a:rPr lang="en-US" sz="1200" i="0" dirty="0" err="1">
                <a:effectLst/>
                <a:latin typeface="Roboto" panose="02000000000000000000" pitchFamily="2" charset="0"/>
              </a:rPr>
              <a:t>Visseren-Hamakers</a:t>
            </a:r>
            <a:r>
              <a:rPr lang="en-US" sz="1200" i="0" dirty="0">
                <a:effectLst/>
                <a:latin typeface="Roboto" panose="02000000000000000000" pitchFamily="2" charset="0"/>
              </a:rPr>
              <a:t>, K. J. Willis, and C. N. Zayas (eds.). IPBES secretariat, Bonn, Germany. </a:t>
            </a:r>
            <a:r>
              <a:rPr lang="en-US" sz="1200" b="1" i="0" u="sng" dirty="0">
                <a:effectLst/>
                <a:latin typeface="Roboto" panose="02000000000000000000" pitchFamily="2" charset="0"/>
              </a:rPr>
              <a:t>56 pages</a:t>
            </a:r>
            <a:r>
              <a:rPr lang="en-US" sz="1200" i="0" dirty="0">
                <a:effectLst/>
                <a:latin typeface="Roboto" panose="02000000000000000000" pitchFamily="2" charset="0"/>
              </a:rPr>
              <a:t>.</a:t>
            </a:r>
            <a:r>
              <a:rPr lang="en-US" sz="1200" b="0" i="0" dirty="0">
                <a:effectLst/>
                <a:latin typeface="Roboto" panose="02000000000000000000" pitchFamily="2" charset="0"/>
              </a:rPr>
              <a:t> </a:t>
            </a:r>
            <a:r>
              <a:rPr lang="en-US" sz="1200" b="0" i="0" u="none" strike="noStrike" dirty="0">
                <a:solidFill>
                  <a:srgbClr val="009390"/>
                </a:solidFill>
                <a:effectLst/>
                <a:latin typeface="Roboto" panose="02000000000000000000" pitchFamily="2" charset="0"/>
                <a:hlinkClick r:id="rId4"/>
              </a:rPr>
              <a:t>https://doi.org/10.5281/zenodo.3553579</a:t>
            </a:r>
            <a:endParaRPr lang="en-US" sz="12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466189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73A12205-DD73-02E9-AF74-D4B42AA86AE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71600" y="911666"/>
            <a:ext cx="3724250" cy="3605321"/>
          </a:xfrm>
          <a:prstGeom prst="rect">
            <a:avLst/>
          </a:prstGeom>
        </p:spPr>
      </p:pic>
      <p:sp>
        <p:nvSpPr>
          <p:cNvPr id="26" name="TextBox 25">
            <a:extLst>
              <a:ext uri="{FF2B5EF4-FFF2-40B4-BE49-F238E27FC236}">
                <a16:creationId xmlns:a16="http://schemas.microsoft.com/office/drawing/2014/main" id="{78838A5E-1B35-03BA-32A6-08089D6ADF4C}"/>
              </a:ext>
            </a:extLst>
          </p:cNvPr>
          <p:cNvSpPr txBox="1"/>
          <p:nvPr/>
        </p:nvSpPr>
        <p:spPr>
          <a:xfrm>
            <a:off x="5658220" y="1233219"/>
            <a:ext cx="6122253" cy="2369880"/>
          </a:xfrm>
          <a:prstGeom prst="rect">
            <a:avLst/>
          </a:prstGeom>
          <a:noFill/>
        </p:spPr>
        <p:txBody>
          <a:bodyPr wrap="none" rtlCol="0">
            <a:spAutoFit/>
          </a:bodyPr>
          <a:lstStyle/>
          <a:p>
            <a:pPr>
              <a:spcAft>
                <a:spcPts val="1200"/>
              </a:spcAft>
            </a:pPr>
            <a:r>
              <a:rPr lang="en-US" dirty="0"/>
              <a:t>Inspired by </a:t>
            </a:r>
            <a:r>
              <a:rPr lang="en-US" b="1" dirty="0"/>
              <a:t>IPCC</a:t>
            </a:r>
            <a:r>
              <a:rPr lang="en-US" dirty="0"/>
              <a:t> (</a:t>
            </a:r>
            <a:r>
              <a:rPr lang="en-US" dirty="0">
                <a:hlinkClick r:id="rId6"/>
              </a:rPr>
              <a:t>https://www.ipcc.ch/</a:t>
            </a:r>
            <a:r>
              <a:rPr lang="en-US" dirty="0"/>
              <a:t>)</a:t>
            </a:r>
          </a:p>
          <a:p>
            <a:pPr>
              <a:spcAft>
                <a:spcPts val="1200"/>
              </a:spcAft>
            </a:pPr>
            <a:r>
              <a:rPr lang="en-US" dirty="0"/>
              <a:t>2010 - Initial impulse by United Nations General Assembly</a:t>
            </a:r>
          </a:p>
          <a:p>
            <a:pPr>
              <a:spcAft>
                <a:spcPts val="1200"/>
              </a:spcAft>
            </a:pPr>
            <a:r>
              <a:rPr lang="en-US" dirty="0"/>
              <a:t>2013 – first plenary initiated</a:t>
            </a:r>
          </a:p>
          <a:p>
            <a:pPr>
              <a:spcAft>
                <a:spcPts val="1200"/>
              </a:spcAft>
            </a:pPr>
            <a:r>
              <a:rPr lang="en-US" dirty="0"/>
              <a:t>2019, 2020, 2021 – the IBPES assessment report</a:t>
            </a:r>
          </a:p>
          <a:p>
            <a:endParaRPr lang="en-US" dirty="0"/>
          </a:p>
          <a:p>
            <a:endParaRPr lang="en-US" dirty="0"/>
          </a:p>
        </p:txBody>
      </p:sp>
    </p:spTree>
    <p:extLst>
      <p:ext uri="{BB962C8B-B14F-4D97-AF65-F5344CB8AC3E}">
        <p14:creationId xmlns:p14="http://schemas.microsoft.com/office/powerpoint/2010/main" val="35331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Global species loss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3823867" cy="584775"/>
          </a:xfrm>
          <a:prstGeom prst="rect">
            <a:avLst/>
          </a:prstGeom>
          <a:noFill/>
        </p:spPr>
        <p:txBody>
          <a:bodyPr wrap="none" rtlCol="0">
            <a:spAutoFit/>
          </a:bodyPr>
          <a:lstStyle/>
          <a:p>
            <a:r>
              <a:rPr lang="en-US" sz="1600" dirty="0"/>
              <a:t>IPBES (2019)</a:t>
            </a:r>
          </a:p>
          <a:p>
            <a:r>
              <a:rPr lang="en-US" sz="1600" dirty="0"/>
              <a:t>Ceballos et a. (2015) </a:t>
            </a:r>
            <a:r>
              <a:rPr lang="en-US" sz="1600" i="1" dirty="0"/>
              <a:t>Science Advances</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D99D4A8-85A4-9457-7295-A9B188CAAC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7029" y="790113"/>
            <a:ext cx="5520921" cy="5545402"/>
          </a:xfrm>
          <a:prstGeom prst="rect">
            <a:avLst/>
          </a:prstGeom>
        </p:spPr>
      </p:pic>
    </p:spTree>
    <p:extLst>
      <p:ext uri="{BB962C8B-B14F-4D97-AF65-F5344CB8AC3E}">
        <p14:creationId xmlns:p14="http://schemas.microsoft.com/office/powerpoint/2010/main" val="171229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E</a:t>
            </a:r>
            <a:r>
              <a:rPr lang="en-US" dirty="0">
                <a:solidFill>
                  <a:schemeClr val="tx1"/>
                </a:solidFill>
              </a:rPr>
              <a:t>xample graphics from IPBES report: Overall trends in simple accessible 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1438214" cy="338554"/>
          </a:xfrm>
          <a:prstGeom prst="rect">
            <a:avLst/>
          </a:prstGeom>
          <a:noFill/>
        </p:spPr>
        <p:txBody>
          <a:bodyPr wrap="none" rtlCol="0">
            <a:spAutoFit/>
          </a:bodyPr>
          <a:lstStyle/>
          <a:p>
            <a:r>
              <a:rPr lang="en-US" sz="1600" dirty="0"/>
              <a:t>IPBES (2019)</a:t>
            </a:r>
            <a:endParaRPr lang="en-US" sz="1600" i="1" dirty="0"/>
          </a:p>
        </p:txBody>
      </p:sp>
      <p:pic>
        <p:nvPicPr>
          <p:cNvPr id="9" name="Picture 8">
            <a:extLst>
              <a:ext uri="{FF2B5EF4-FFF2-40B4-BE49-F238E27FC236}">
                <a16:creationId xmlns:a16="http://schemas.microsoft.com/office/drawing/2014/main" id="{CF8DAE1F-1AA7-7862-4411-132D9B2B31C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83601" y="756770"/>
            <a:ext cx="4507538" cy="5745577"/>
          </a:xfrm>
          <a:prstGeom prst="rect">
            <a:avLst/>
          </a:prstGeom>
        </p:spPr>
      </p:pic>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849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R</a:t>
            </a:r>
            <a:r>
              <a:rPr lang="en-US" dirty="0">
                <a:solidFill>
                  <a:schemeClr val="tx1"/>
                </a:solidFill>
              </a:rPr>
              <a:t>eport 2022 – attempt to summarize </a:t>
            </a:r>
            <a:r>
              <a:rPr lang="en-US" b="1" dirty="0">
                <a:solidFill>
                  <a:schemeClr val="tx1"/>
                </a:solidFill>
              </a:rPr>
              <a:t>populations trends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40427"/>
            <a:ext cx="2864887" cy="830997"/>
          </a:xfrm>
          <a:prstGeom prst="rect">
            <a:avLst/>
          </a:prstGeom>
          <a:noFill/>
        </p:spPr>
        <p:txBody>
          <a:bodyPr wrap="none" rtlCol="0">
            <a:spAutoFit/>
          </a:bodyPr>
          <a:lstStyle/>
          <a:p>
            <a:r>
              <a:rPr lang="en-US" sz="1600" dirty="0"/>
              <a:t>WWF &amp; ZSL (2022)</a:t>
            </a:r>
          </a:p>
          <a:p>
            <a:r>
              <a:rPr lang="en-US" sz="1600" i="1" dirty="0">
                <a:hlinkClick r:id="rId3"/>
              </a:rPr>
              <a:t>https://livingplanet.panda.org/</a:t>
            </a:r>
            <a:endParaRPr lang="en-US" sz="1600" i="1" dirty="0"/>
          </a:p>
          <a:p>
            <a:endParaRPr lang="en-US" sz="1600" i="1" dirty="0"/>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469DA6-7089-EAB8-305E-35A901245D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3500" y="873686"/>
            <a:ext cx="3495554" cy="4842294"/>
          </a:xfrm>
          <a:prstGeom prst="rect">
            <a:avLst/>
          </a:prstGeom>
        </p:spPr>
      </p:pic>
    </p:spTree>
    <p:extLst>
      <p:ext uri="{BB962C8B-B14F-4D97-AF65-F5344CB8AC3E}">
        <p14:creationId xmlns:p14="http://schemas.microsoft.com/office/powerpoint/2010/main" val="1254804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Population changes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have numbers of individuals, densities, or biomass been changing in the Anthropocene?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74121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summarizing all trends in a single average metric</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descr="Chart, line chart&#10;&#10;Description automatically generated">
            <a:extLst>
              <a:ext uri="{FF2B5EF4-FFF2-40B4-BE49-F238E27FC236}">
                <a16:creationId xmlns:a16="http://schemas.microsoft.com/office/drawing/2014/main" id="{2822CA66-1262-B3AF-B8F6-4BCE1747658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19200" y="827659"/>
            <a:ext cx="7286624" cy="5143499"/>
          </a:xfrm>
          <a:prstGeom prst="rect">
            <a:avLst/>
          </a:prstGeom>
        </p:spPr>
      </p:pic>
    </p:spTree>
    <p:extLst>
      <p:ext uri="{BB962C8B-B14F-4D97-AF65-F5344CB8AC3E}">
        <p14:creationId xmlns:p14="http://schemas.microsoft.com/office/powerpoint/2010/main" val="1479508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metric by continents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B8E658EC-E287-C2A0-5E14-C731CED47B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85875" y="951734"/>
            <a:ext cx="6857719" cy="4840743"/>
          </a:xfrm>
          <a:prstGeom prst="rect">
            <a:avLst/>
          </a:prstGeom>
        </p:spPr>
      </p:pic>
    </p:spTree>
    <p:extLst>
      <p:ext uri="{BB962C8B-B14F-4D97-AF65-F5344CB8AC3E}">
        <p14:creationId xmlns:p14="http://schemas.microsoft.com/office/powerpoint/2010/main" val="240377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Living Planet </a:t>
            </a:r>
            <a:r>
              <a:rPr lang="en-US" dirty="0"/>
              <a:t>I</a:t>
            </a:r>
            <a:r>
              <a:rPr lang="en-US" dirty="0">
                <a:solidFill>
                  <a:schemeClr val="tx1"/>
                </a:solidFill>
              </a:rPr>
              <a:t>ndex (LPI) – decomposing the trends by major vertebrate taxa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3" name="TextBox 72">
            <a:extLst>
              <a:ext uri="{FF2B5EF4-FFF2-40B4-BE49-F238E27FC236}">
                <a16:creationId xmlns:a16="http://schemas.microsoft.com/office/drawing/2014/main" id="{5C0BDFAE-593F-7A85-A689-EE0274DC7B41}"/>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solidFill>
                  <a:srgbClr val="676B5E"/>
                </a:solidFill>
                <a:effectLst/>
                <a:latin typeface="Roboto" panose="02000000000000000000" pitchFamily="2" charset="0"/>
              </a:rPr>
              <a:t>WWF &amp; ZSL (2022)</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Share of populations increasing and declining living planet index">
            <a:extLst>
              <a:ext uri="{FF2B5EF4-FFF2-40B4-BE49-F238E27FC236}">
                <a16:creationId xmlns:a16="http://schemas.microsoft.com/office/drawing/2014/main" id="{F46880FA-7744-4ECD-D889-CCD3CE2EBD0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33500" y="928943"/>
            <a:ext cx="7008257"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53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population trend and the Anthropocene (a.k.a. the “Age of 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Rectangle 10">
            <a:extLst>
              <a:ext uri="{FF2B5EF4-FFF2-40B4-BE49-F238E27FC236}">
                <a16:creationId xmlns:a16="http://schemas.microsoft.com/office/drawing/2014/main" id="{89E34C4B-A8E7-9BC9-26A9-37119AB28C93}"/>
              </a:ext>
            </a:extLst>
          </p:cNvPr>
          <p:cNvSpPr/>
          <p:nvPr/>
        </p:nvSpPr>
        <p:spPr>
          <a:xfrm>
            <a:off x="6096000" y="3381375"/>
            <a:ext cx="5895975" cy="2867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2FD97ED-F903-B565-0DDE-A9BE2A427C4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912558"/>
            <a:ext cx="7716236" cy="550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4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But there has been a lively debate in </a:t>
            </a:r>
            <a:r>
              <a:rPr lang="en-US" i="1" dirty="0">
                <a:solidFill>
                  <a:schemeClr val="tx1"/>
                </a:solidFill>
              </a:rPr>
              <a:t>Nature </a:t>
            </a:r>
            <a:r>
              <a:rPr lang="en-US" dirty="0">
                <a:solidFill>
                  <a:schemeClr val="tx1"/>
                </a:solidFill>
              </a:rPr>
              <a:t>on the relevance of LPI</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3F00B42E-F424-E477-D976-48837F9562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3387704"/>
            <a:ext cx="8366498" cy="2867966"/>
          </a:xfrm>
          <a:prstGeom prst="rect">
            <a:avLst/>
          </a:prstGeom>
        </p:spPr>
      </p:pic>
      <p:pic>
        <p:nvPicPr>
          <p:cNvPr id="8" name="Picture 7">
            <a:extLst>
              <a:ext uri="{FF2B5EF4-FFF2-40B4-BE49-F238E27FC236}">
                <a16:creationId xmlns:a16="http://schemas.microsoft.com/office/drawing/2014/main" id="{62200C0C-BB99-5E89-394B-36FFA7146EA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3500" y="857707"/>
            <a:ext cx="8321480" cy="2353326"/>
          </a:xfrm>
          <a:prstGeom prst="rect">
            <a:avLst/>
          </a:prstGeom>
        </p:spPr>
      </p:pic>
    </p:spTree>
    <p:extLst>
      <p:ext uri="{BB962C8B-B14F-4D97-AF65-F5344CB8AC3E}">
        <p14:creationId xmlns:p14="http://schemas.microsoft.com/office/powerpoint/2010/main" val="251465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Leung et al. (2020) argue that the LPI decline is driven by less than 3% of populations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1E46636E-CE56-E9EF-FC28-A82AA98B6E9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9218" y="859395"/>
            <a:ext cx="6571146" cy="5139209"/>
          </a:xfrm>
          <a:prstGeom prst="rect">
            <a:avLst/>
          </a:prstGeom>
        </p:spPr>
      </p:pic>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EF687C5-63AD-F806-F2D6-B7E5CD0BA0D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790125" y="1812266"/>
            <a:ext cx="4288692" cy="3025548"/>
          </a:xfrm>
          <a:prstGeom prst="rect">
            <a:avLst/>
          </a:prstGeom>
        </p:spPr>
      </p:pic>
    </p:spTree>
    <p:extLst>
      <p:ext uri="{BB962C8B-B14F-4D97-AF65-F5344CB8AC3E}">
        <p14:creationId xmlns:p14="http://schemas.microsoft.com/office/powerpoint/2010/main" val="3295507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complex geography of population trends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6148900"/>
            <a:ext cx="11106784" cy="3371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a:effectLst/>
                <a:latin typeface="Roboto" panose="02000000000000000000" pitchFamily="2" charset="0"/>
              </a:rPr>
              <a:t>Leung et al. (2020) </a:t>
            </a:r>
            <a:r>
              <a:rPr lang="en-US" b="0" i="1" dirty="0">
                <a:effectLst/>
                <a:latin typeface="Roboto" panose="02000000000000000000" pitchFamily="2" charset="0"/>
              </a:rPr>
              <a:t>Nature</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606317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8EE3CA9-3528-C1A7-D6EA-E4DB0BCF30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2054" b="33632"/>
          <a:stretch/>
        </p:blipFill>
        <p:spPr>
          <a:xfrm>
            <a:off x="1193350" y="3423493"/>
            <a:ext cx="5259085" cy="2625792"/>
          </a:xfrm>
          <a:prstGeom prst="rect">
            <a:avLst/>
          </a:prstGeom>
        </p:spPr>
      </p:pic>
      <p:pic>
        <p:nvPicPr>
          <p:cNvPr id="11" name="Picture 10">
            <a:extLst>
              <a:ext uri="{FF2B5EF4-FFF2-40B4-BE49-F238E27FC236}">
                <a16:creationId xmlns:a16="http://schemas.microsoft.com/office/drawing/2014/main" id="{670B0C84-EEA9-590A-9578-800451DE6D8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67108"/>
          <a:stretch/>
        </p:blipFill>
        <p:spPr>
          <a:xfrm>
            <a:off x="1193350" y="920598"/>
            <a:ext cx="5259086" cy="2516994"/>
          </a:xfrm>
          <a:prstGeom prst="rect">
            <a:avLst/>
          </a:prstGeom>
        </p:spPr>
      </p:pic>
      <p:pic>
        <p:nvPicPr>
          <p:cNvPr id="13" name="Picture 12">
            <a:extLst>
              <a:ext uri="{FF2B5EF4-FFF2-40B4-BE49-F238E27FC236}">
                <a16:creationId xmlns:a16="http://schemas.microsoft.com/office/drawing/2014/main" id="{5DE61779-768C-F67F-E9A0-CEA1988E427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66166"/>
          <a:stretch/>
        </p:blipFill>
        <p:spPr>
          <a:xfrm>
            <a:off x="6452436" y="2097780"/>
            <a:ext cx="5259087" cy="2589128"/>
          </a:xfrm>
          <a:prstGeom prst="rect">
            <a:avLst/>
          </a:prstGeom>
        </p:spPr>
      </p:pic>
      <p:sp>
        <p:nvSpPr>
          <p:cNvPr id="14" name="TextBox 13">
            <a:extLst>
              <a:ext uri="{FF2B5EF4-FFF2-40B4-BE49-F238E27FC236}">
                <a16:creationId xmlns:a16="http://schemas.microsoft.com/office/drawing/2014/main" id="{F3B43A1D-B4C4-4703-A3EC-654F715FD0D8}"/>
              </a:ext>
            </a:extLst>
          </p:cNvPr>
          <p:cNvSpPr txBox="1"/>
          <p:nvPr/>
        </p:nvSpPr>
        <p:spPr>
          <a:xfrm>
            <a:off x="1551008" y="789447"/>
            <a:ext cx="2441759" cy="369332"/>
          </a:xfrm>
          <a:prstGeom prst="rect">
            <a:avLst/>
          </a:prstGeom>
          <a:noFill/>
        </p:spPr>
        <p:txBody>
          <a:bodyPr wrap="none" rtlCol="0">
            <a:spAutoFit/>
          </a:bodyPr>
          <a:lstStyle/>
          <a:p>
            <a:r>
              <a:rPr lang="en-US" dirty="0"/>
              <a:t>Terrestrial populations</a:t>
            </a:r>
          </a:p>
        </p:txBody>
      </p:sp>
      <p:sp>
        <p:nvSpPr>
          <p:cNvPr id="15" name="TextBox 14">
            <a:extLst>
              <a:ext uri="{FF2B5EF4-FFF2-40B4-BE49-F238E27FC236}">
                <a16:creationId xmlns:a16="http://schemas.microsoft.com/office/drawing/2014/main" id="{548CA596-996C-E303-2B30-6ECAA1540F80}"/>
              </a:ext>
            </a:extLst>
          </p:cNvPr>
          <p:cNvSpPr txBox="1"/>
          <p:nvPr/>
        </p:nvSpPr>
        <p:spPr>
          <a:xfrm>
            <a:off x="1473233" y="3260848"/>
            <a:ext cx="2582758" cy="369332"/>
          </a:xfrm>
          <a:prstGeom prst="rect">
            <a:avLst/>
          </a:prstGeom>
          <a:noFill/>
        </p:spPr>
        <p:txBody>
          <a:bodyPr wrap="none" rtlCol="0">
            <a:spAutoFit/>
          </a:bodyPr>
          <a:lstStyle/>
          <a:p>
            <a:r>
              <a:rPr lang="en-US" dirty="0"/>
              <a:t>Freshwater populations</a:t>
            </a:r>
          </a:p>
        </p:txBody>
      </p:sp>
      <p:sp>
        <p:nvSpPr>
          <p:cNvPr id="16" name="TextBox 15">
            <a:extLst>
              <a:ext uri="{FF2B5EF4-FFF2-40B4-BE49-F238E27FC236}">
                <a16:creationId xmlns:a16="http://schemas.microsoft.com/office/drawing/2014/main" id="{0EDC17D0-8A15-FF49-C66B-BCFC14D31FDE}"/>
              </a:ext>
            </a:extLst>
          </p:cNvPr>
          <p:cNvSpPr txBox="1"/>
          <p:nvPr/>
        </p:nvSpPr>
        <p:spPr>
          <a:xfrm>
            <a:off x="6730068" y="1858218"/>
            <a:ext cx="2133918" cy="369332"/>
          </a:xfrm>
          <a:prstGeom prst="rect">
            <a:avLst/>
          </a:prstGeom>
          <a:noFill/>
        </p:spPr>
        <p:txBody>
          <a:bodyPr wrap="none" rtlCol="0">
            <a:spAutoFit/>
          </a:bodyPr>
          <a:lstStyle/>
          <a:p>
            <a:r>
              <a:rPr lang="en-US" dirty="0"/>
              <a:t>Marine populations</a:t>
            </a:r>
          </a:p>
        </p:txBody>
      </p:sp>
    </p:spTree>
    <p:extLst>
      <p:ext uri="{BB962C8B-B14F-4D97-AF65-F5344CB8AC3E}">
        <p14:creationId xmlns:p14="http://schemas.microsoft.com/office/powerpoint/2010/main" val="1103611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An illustrative story </a:t>
            </a:r>
            <a:r>
              <a:rPr lang="en-US" dirty="0">
                <a:solidFill>
                  <a:schemeClr val="tx1"/>
                </a:solidFill>
              </a:rPr>
              <a:t>of Czech birds</a:t>
            </a:r>
            <a:endParaRPr lang="cs-CZ" i="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7D65FDF8-5882-62F2-5D45-F56C978B9F9F}"/>
              </a:ext>
            </a:extLst>
          </p:cNvPr>
          <p:cNvSpPr txBox="1"/>
          <p:nvPr/>
        </p:nvSpPr>
        <p:spPr>
          <a:xfrm>
            <a:off x="294642" y="5871107"/>
            <a:ext cx="11106784" cy="583450"/>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b="0" i="0" dirty="0" err="1">
                <a:effectLst/>
                <a:latin typeface="Roboto" panose="02000000000000000000" pitchFamily="2" charset="0"/>
              </a:rPr>
              <a:t>Reif</a:t>
            </a:r>
            <a:r>
              <a:rPr lang="en-US" b="0" i="0" dirty="0">
                <a:effectLst/>
                <a:latin typeface="Roboto" panose="02000000000000000000" pitchFamily="2" charset="0"/>
              </a:rPr>
              <a:t> et al. (2007) </a:t>
            </a:r>
            <a:r>
              <a:rPr lang="en-US" b="0" i="1" dirty="0">
                <a:effectLst/>
                <a:latin typeface="Roboto" panose="02000000000000000000" pitchFamily="2" charset="0"/>
              </a:rPr>
              <a:t>Bird Study</a:t>
            </a:r>
          </a:p>
          <a:p>
            <a:pPr marL="0" marR="0" lvl="0" indent="0" rtl="0" hangingPunct="0">
              <a:lnSpc>
                <a:spcPct val="100000"/>
              </a:lnSpc>
              <a:spcBef>
                <a:spcPts val="0"/>
              </a:spcBef>
              <a:spcAft>
                <a:spcPts val="0"/>
              </a:spcAft>
              <a:buNone/>
              <a:tabLst/>
              <a:defRPr sz="1600"/>
            </a:pP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Reif</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&amp; </a:t>
            </a:r>
            <a:r>
              <a:rPr lang="en-US" sz="1600" u="none" strike="noStrike" kern="1200" cap="none" dirty="0" err="1">
                <a:ln>
                  <a:noFill/>
                </a:ln>
                <a:latin typeface="Roboto" panose="02000000000000000000" pitchFamily="2" charset="0"/>
                <a:ea typeface="Droid Sans Fallback" pitchFamily="2"/>
                <a:cs typeface="Arial" panose="020B0604020202020204" pitchFamily="34" charset="0"/>
              </a:rPr>
              <a:t>Vermouzek</a:t>
            </a:r>
            <a:r>
              <a:rPr lang="en-US" sz="1600" u="none" strike="noStrike" kern="1200" cap="none" dirty="0">
                <a:ln>
                  <a:noFill/>
                </a:ln>
                <a:latin typeface="Roboto" panose="02000000000000000000" pitchFamily="2" charset="0"/>
                <a:ea typeface="Droid Sans Fallback" pitchFamily="2"/>
                <a:cs typeface="Arial" panose="020B0604020202020204" pitchFamily="34" charset="0"/>
              </a:rPr>
              <a:t> (2019) </a:t>
            </a:r>
            <a:r>
              <a:rPr lang="en-US" sz="1600" i="1" u="none" strike="noStrike" kern="1200" cap="none" dirty="0">
                <a:ln>
                  <a:noFill/>
                </a:ln>
                <a:latin typeface="Roboto" panose="02000000000000000000" pitchFamily="2" charset="0"/>
                <a:ea typeface="Droid Sans Fallback" pitchFamily="2"/>
                <a:cs typeface="Arial" panose="020B0604020202020204" pitchFamily="34" charset="0"/>
              </a:rPr>
              <a:t>Conservation Letters</a:t>
            </a:r>
            <a:endParaRPr lang="en-US" sz="1600" b="0" i="1" u="none" strike="noStrike" kern="1200" cap="none" dirty="0">
              <a:ln>
                <a:noFill/>
              </a:ln>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1B7E85EF-0C44-1442-D4B9-AF6926C7D6D5}"/>
              </a:ext>
            </a:extLst>
          </p:cNvPr>
          <p:cNvCxnSpPr>
            <a:cxnSpLocks/>
          </p:cNvCxnSpPr>
          <p:nvPr/>
        </p:nvCxnSpPr>
        <p:spPr>
          <a:xfrm>
            <a:off x="381000" y="5785382"/>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F08C5AE-C136-9FFC-516D-C6B2F35AF4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7311" y="1644126"/>
            <a:ext cx="4286491" cy="3422838"/>
          </a:xfrm>
          <a:prstGeom prst="rect">
            <a:avLst/>
          </a:prstGeom>
        </p:spPr>
      </p:pic>
      <p:sp>
        <p:nvSpPr>
          <p:cNvPr id="7" name="TextBox 6">
            <a:extLst>
              <a:ext uri="{FF2B5EF4-FFF2-40B4-BE49-F238E27FC236}">
                <a16:creationId xmlns:a16="http://schemas.microsoft.com/office/drawing/2014/main" id="{DCC1FE48-9E5D-AF67-02D0-B70B71A6C1E5}"/>
              </a:ext>
            </a:extLst>
          </p:cNvPr>
          <p:cNvSpPr txBox="1"/>
          <p:nvPr/>
        </p:nvSpPr>
        <p:spPr>
          <a:xfrm>
            <a:off x="2828493" y="1956121"/>
            <a:ext cx="1402948" cy="369332"/>
          </a:xfrm>
          <a:prstGeom prst="rect">
            <a:avLst/>
          </a:prstGeom>
          <a:noFill/>
        </p:spPr>
        <p:txBody>
          <a:bodyPr wrap="none" rtlCol="0">
            <a:spAutoFit/>
          </a:bodyPr>
          <a:lstStyle/>
          <a:p>
            <a:r>
              <a:rPr lang="en-US" dirty="0"/>
              <a:t>Forest birds</a:t>
            </a:r>
          </a:p>
        </p:txBody>
      </p:sp>
      <p:sp>
        <p:nvSpPr>
          <p:cNvPr id="12" name="TextBox 11">
            <a:extLst>
              <a:ext uri="{FF2B5EF4-FFF2-40B4-BE49-F238E27FC236}">
                <a16:creationId xmlns:a16="http://schemas.microsoft.com/office/drawing/2014/main" id="{D3E3E211-B019-AC24-284F-E27CCE05FBCC}"/>
              </a:ext>
            </a:extLst>
          </p:cNvPr>
          <p:cNvSpPr txBox="1"/>
          <p:nvPr/>
        </p:nvSpPr>
        <p:spPr>
          <a:xfrm>
            <a:off x="5848034" y="1956121"/>
            <a:ext cx="5781714" cy="646331"/>
          </a:xfrm>
          <a:prstGeom prst="rect">
            <a:avLst/>
          </a:prstGeom>
          <a:noFill/>
        </p:spPr>
        <p:txBody>
          <a:bodyPr wrap="square" rtlCol="0">
            <a:spAutoFit/>
          </a:bodyPr>
          <a:lstStyle/>
          <a:p>
            <a:r>
              <a:rPr lang="en-US" dirty="0"/>
              <a:t>We observe </a:t>
            </a:r>
            <a:r>
              <a:rPr lang="en-US" b="1" dirty="0"/>
              <a:t>decreases</a:t>
            </a:r>
            <a:r>
              <a:rPr lang="en-US" dirty="0"/>
              <a:t> of population indices in farmland birds, but </a:t>
            </a:r>
            <a:r>
              <a:rPr lang="en-US" b="1" dirty="0"/>
              <a:t>increases</a:t>
            </a:r>
            <a:r>
              <a:rPr lang="en-US" dirty="0"/>
              <a:t> in forest birds</a:t>
            </a:r>
          </a:p>
        </p:txBody>
      </p:sp>
    </p:spTree>
    <p:extLst>
      <p:ext uri="{BB962C8B-B14F-4D97-AF65-F5344CB8AC3E}">
        <p14:creationId xmlns:p14="http://schemas.microsoft.com/office/powerpoint/2010/main" val="3392720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Insect </a:t>
            </a:r>
            <a:r>
              <a:rPr lang="en-US" dirty="0" err="1">
                <a:solidFill>
                  <a:schemeClr val="bg1">
                    <a:lumMod val="85000"/>
                  </a:schemeClr>
                </a:solidFill>
              </a:rPr>
              <a:t>armagedon</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6829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paper that started it all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7CA2CCF-F679-6002-1D72-DE25619C32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6949" t="23327"/>
          <a:stretch/>
        </p:blipFill>
        <p:spPr>
          <a:xfrm>
            <a:off x="1099593" y="1145893"/>
            <a:ext cx="8892539" cy="4066185"/>
          </a:xfrm>
          <a:prstGeom prst="rect">
            <a:avLst/>
          </a:prstGeom>
        </p:spPr>
      </p:pic>
    </p:spTree>
    <p:extLst>
      <p:ext uri="{BB962C8B-B14F-4D97-AF65-F5344CB8AC3E}">
        <p14:creationId xmlns:p14="http://schemas.microsoft.com/office/powerpoint/2010/main" val="375345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 and the reaction in media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15126E5-D4AB-EB84-23FC-EEBE13BA4A84}"/>
              </a:ext>
            </a:extLst>
          </p:cNvPr>
          <p:cNvPicPr>
            <a:picLocks noChangeAspect="1"/>
          </p:cNvPicPr>
          <p:nvPr/>
        </p:nvPicPr>
        <p:blipFill>
          <a:blip r:embed="rId3"/>
          <a:stretch>
            <a:fillRect/>
          </a:stretch>
        </p:blipFill>
        <p:spPr>
          <a:xfrm>
            <a:off x="1336088" y="1569568"/>
            <a:ext cx="3650335" cy="3033064"/>
          </a:xfrm>
          <a:prstGeom prst="rect">
            <a:avLst/>
          </a:prstGeom>
        </p:spPr>
      </p:pic>
      <p:pic>
        <p:nvPicPr>
          <p:cNvPr id="9" name="Picture 8">
            <a:extLst>
              <a:ext uri="{FF2B5EF4-FFF2-40B4-BE49-F238E27FC236}">
                <a16:creationId xmlns:a16="http://schemas.microsoft.com/office/drawing/2014/main" id="{EC0D2936-F0F5-C9CB-F496-6A2F5ADEA7B6}"/>
              </a:ext>
            </a:extLst>
          </p:cNvPr>
          <p:cNvPicPr>
            <a:picLocks noChangeAspect="1"/>
          </p:cNvPicPr>
          <p:nvPr/>
        </p:nvPicPr>
        <p:blipFill>
          <a:blip r:embed="rId4"/>
          <a:stretch>
            <a:fillRect/>
          </a:stretch>
        </p:blipFill>
        <p:spPr>
          <a:xfrm>
            <a:off x="3822909" y="1886984"/>
            <a:ext cx="1122980" cy="521232"/>
          </a:xfrm>
          <a:prstGeom prst="rect">
            <a:avLst/>
          </a:prstGeom>
        </p:spPr>
      </p:pic>
      <p:pic>
        <p:nvPicPr>
          <p:cNvPr id="11" name="Picture 10">
            <a:extLst>
              <a:ext uri="{FF2B5EF4-FFF2-40B4-BE49-F238E27FC236}">
                <a16:creationId xmlns:a16="http://schemas.microsoft.com/office/drawing/2014/main" id="{C0FE0EBA-DD73-7FF4-5F05-41FA26BBF7B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31240" y="1251500"/>
            <a:ext cx="4217560" cy="2119531"/>
          </a:xfrm>
          <a:prstGeom prst="rect">
            <a:avLst/>
          </a:prstGeom>
        </p:spPr>
      </p:pic>
      <p:pic>
        <p:nvPicPr>
          <p:cNvPr id="15" name="Picture 14">
            <a:extLst>
              <a:ext uri="{FF2B5EF4-FFF2-40B4-BE49-F238E27FC236}">
                <a16:creationId xmlns:a16="http://schemas.microsoft.com/office/drawing/2014/main" id="{EAD0A715-36E6-3054-B105-4547A04D989B}"/>
              </a:ext>
            </a:extLst>
          </p:cNvPr>
          <p:cNvPicPr>
            <a:picLocks noChangeAspect="1"/>
          </p:cNvPicPr>
          <p:nvPr/>
        </p:nvPicPr>
        <p:blipFill>
          <a:blip r:embed="rId6"/>
          <a:stretch>
            <a:fillRect/>
          </a:stretch>
        </p:blipFill>
        <p:spPr>
          <a:xfrm>
            <a:off x="5231240" y="3786065"/>
            <a:ext cx="5567918" cy="1681146"/>
          </a:xfrm>
          <a:prstGeom prst="rect">
            <a:avLst/>
          </a:prstGeom>
        </p:spPr>
      </p:pic>
    </p:spTree>
    <p:extLst>
      <p:ext uri="{BB962C8B-B14F-4D97-AF65-F5344CB8AC3E}">
        <p14:creationId xmlns:p14="http://schemas.microsoft.com/office/powerpoint/2010/main" val="1407772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Malaise traps in 63 nature protection areas in Germany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3252814" cy="338554"/>
          </a:xfrm>
          <a:prstGeom prst="rect">
            <a:avLst/>
          </a:prstGeom>
          <a:noFill/>
        </p:spPr>
        <p:txBody>
          <a:bodyPr wrap="none" rtlCol="0">
            <a:spAutoFit/>
          </a:bodyPr>
          <a:lstStyle/>
          <a:p>
            <a:r>
              <a:rPr lang="en-US" sz="1600" dirty="0" err="1"/>
              <a:t>Hallmann</a:t>
            </a:r>
            <a:r>
              <a:rPr lang="en-US" sz="1600" dirty="0"/>
              <a:t> et al. (2017) PLOS One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C3E6870-761E-B38B-E341-AEF972FF31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3773" y="788246"/>
            <a:ext cx="4233923" cy="5111494"/>
          </a:xfrm>
          <a:prstGeom prst="rect">
            <a:avLst/>
          </a:prstGeom>
        </p:spPr>
      </p:pic>
      <p:pic>
        <p:nvPicPr>
          <p:cNvPr id="9" name="Picture 8">
            <a:extLst>
              <a:ext uri="{FF2B5EF4-FFF2-40B4-BE49-F238E27FC236}">
                <a16:creationId xmlns:a16="http://schemas.microsoft.com/office/drawing/2014/main" id="{680C111E-8AF5-AC79-F7A3-593C851E706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59033" y="1162651"/>
            <a:ext cx="5374512" cy="3846898"/>
          </a:xfrm>
          <a:prstGeom prst="rect">
            <a:avLst/>
          </a:prstGeom>
        </p:spPr>
      </p:pic>
    </p:spTree>
    <p:extLst>
      <p:ext uri="{BB962C8B-B14F-4D97-AF65-F5344CB8AC3E}">
        <p14:creationId xmlns:p14="http://schemas.microsoft.com/office/powerpoint/2010/main" val="4214671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54655"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8005B29-2619-3EEF-C6A2-70DBE29DA36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28620" y="774441"/>
            <a:ext cx="5400301" cy="5710235"/>
          </a:xfrm>
          <a:prstGeom prst="rect">
            <a:avLst/>
          </a:prstGeom>
        </p:spPr>
      </p:pic>
      <p:pic>
        <p:nvPicPr>
          <p:cNvPr id="1026" name="Picture 2" descr="Image">
            <a:extLst>
              <a:ext uri="{FF2B5EF4-FFF2-40B4-BE49-F238E27FC236}">
                <a16:creationId xmlns:a16="http://schemas.microsoft.com/office/drawing/2014/main" id="{9E043C52-515F-9BEB-DDED-614667BBC5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1600" y="1125614"/>
            <a:ext cx="1960486" cy="196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92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Roel van Klink’s response: Analysis of1676 sites globally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973058" cy="338554"/>
          </a:xfrm>
          <a:prstGeom prst="rect">
            <a:avLst/>
          </a:prstGeom>
          <a:noFill/>
        </p:spPr>
        <p:txBody>
          <a:bodyPr wrap="none" rtlCol="0">
            <a:spAutoFit/>
          </a:bodyPr>
          <a:lstStyle/>
          <a:p>
            <a:r>
              <a:rPr lang="en-US" sz="1600" dirty="0"/>
              <a:t>Van Klink et al. (2020) </a:t>
            </a:r>
            <a:r>
              <a:rPr lang="en-US" sz="1600" i="1" dirty="0"/>
              <a:t>Science</a:t>
            </a:r>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5553C7-888B-BD5E-1B94-30C73DC9EC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2979262"/>
            <a:ext cx="4199200" cy="2638085"/>
          </a:xfrm>
          <a:prstGeom prst="rect">
            <a:avLst/>
          </a:prstGeom>
        </p:spPr>
      </p:pic>
      <p:pic>
        <p:nvPicPr>
          <p:cNvPr id="8" name="Picture 7">
            <a:extLst>
              <a:ext uri="{FF2B5EF4-FFF2-40B4-BE49-F238E27FC236}">
                <a16:creationId xmlns:a16="http://schemas.microsoft.com/office/drawing/2014/main" id="{BBA0E8E2-052A-CABB-E1C2-6FAD9E41F81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59302" y="921076"/>
            <a:ext cx="2862805" cy="5438590"/>
          </a:xfrm>
          <a:prstGeom prst="rect">
            <a:avLst/>
          </a:prstGeom>
        </p:spPr>
      </p:pic>
      <p:pic>
        <p:nvPicPr>
          <p:cNvPr id="14" name="Picture 13">
            <a:extLst>
              <a:ext uri="{FF2B5EF4-FFF2-40B4-BE49-F238E27FC236}">
                <a16:creationId xmlns:a16="http://schemas.microsoft.com/office/drawing/2014/main" id="{7C8BC6C4-408D-32B2-C621-3798A955848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4052" y="1030915"/>
            <a:ext cx="5074316" cy="1433373"/>
          </a:xfrm>
          <a:prstGeom prst="rect">
            <a:avLst/>
          </a:prstGeom>
        </p:spPr>
      </p:pic>
    </p:spTree>
    <p:extLst>
      <p:ext uri="{BB962C8B-B14F-4D97-AF65-F5344CB8AC3E}">
        <p14:creationId xmlns:p14="http://schemas.microsoft.com/office/powerpoint/2010/main" val="180250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have been changing climate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pic>
        <p:nvPicPr>
          <p:cNvPr id="1026" name="Picture 2" descr="Copernicus: 2020 warmest year on record for Europe; globally, 2020 ties  with 2016 for warmest year recorded | Copernicus">
            <a:extLst>
              <a:ext uri="{FF2B5EF4-FFF2-40B4-BE49-F238E27FC236}">
                <a16:creationId xmlns:a16="http://schemas.microsoft.com/office/drawing/2014/main" id="{246329DF-1A76-48F3-940B-3995384F5BE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1650286"/>
            <a:ext cx="5316673" cy="38254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moke, technology, toxic, air pollution, climate, factory">
            <a:extLst>
              <a:ext uri="{FF2B5EF4-FFF2-40B4-BE49-F238E27FC236}">
                <a16:creationId xmlns:a16="http://schemas.microsoft.com/office/drawing/2014/main" id="{DA74982C-2CF2-40FC-9042-4FBECDE0A38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92093"/>
            <a:ext cx="4204556" cy="28030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4202C3-0C7D-49CB-BB35-F43257A2277B}"/>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ERAS</a:t>
            </a:r>
            <a:endParaRPr lang="en-US" dirty="0"/>
          </a:p>
        </p:txBody>
      </p:sp>
    </p:spTree>
    <p:extLst>
      <p:ext uri="{BB962C8B-B14F-4D97-AF65-F5344CB8AC3E}">
        <p14:creationId xmlns:p14="http://schemas.microsoft.com/office/powerpoint/2010/main" val="3696569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Species richness change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Mostly in local communities – why it seems to be on average 0, and what it means.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632588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D5474C3-474D-D208-19E2-28F45B88ADB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1264766"/>
            <a:ext cx="10382612" cy="3529995"/>
          </a:xfrm>
          <a:prstGeom prst="rect">
            <a:avLst/>
          </a:prstGeom>
        </p:spPr>
      </p:pic>
      <p:sp>
        <p:nvSpPr>
          <p:cNvPr id="12" name="TextBox 11">
            <a:extLst>
              <a:ext uri="{FF2B5EF4-FFF2-40B4-BE49-F238E27FC236}">
                <a16:creationId xmlns:a16="http://schemas.microsoft.com/office/drawing/2014/main" id="{91F970F7-3A54-9D1A-E6B0-1EADA2125770}"/>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13" name="Straight Connector 12">
            <a:extLst>
              <a:ext uri="{FF2B5EF4-FFF2-40B4-BE49-F238E27FC236}">
                <a16:creationId xmlns:a16="http://schemas.microsoft.com/office/drawing/2014/main" id="{9760372A-697B-4D64-F95B-6F718A26F399}"/>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44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622706" cy="279796"/>
          </a:xfrm>
          <a:prstGeom prst="rect">
            <a:avLst/>
          </a:prstGeom>
          <a:noFill/>
        </p:spPr>
        <p:txBody>
          <a:bodyPr wrap="none" rtlCol="0">
            <a:spAutoFit/>
          </a:bodyPr>
          <a:lstStyle/>
          <a:p>
            <a:r>
              <a:rPr lang="en-US" sz="1600" dirty="0" err="1"/>
              <a:t>Vellend</a:t>
            </a:r>
            <a:r>
              <a:rPr lang="en-US" sz="1600" dirty="0"/>
              <a:t> et al. (2013) </a:t>
            </a:r>
            <a:r>
              <a:rPr lang="en-US" sz="1600" i="1" dirty="0"/>
              <a:t>PNAS</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8" name="Picture 7">
            <a:extLst>
              <a:ext uri="{FF2B5EF4-FFF2-40B4-BE49-F238E27FC236}">
                <a16:creationId xmlns:a16="http://schemas.microsoft.com/office/drawing/2014/main" id="{187B7F94-DDF0-6887-07AD-E8478FDF2E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8094" y="869010"/>
            <a:ext cx="6282356" cy="4985095"/>
          </a:xfrm>
          <a:prstGeom prst="rect">
            <a:avLst/>
          </a:prstGeom>
        </p:spPr>
      </p:pic>
    </p:spTree>
    <p:extLst>
      <p:ext uri="{BB962C8B-B14F-4D97-AF65-F5344CB8AC3E}">
        <p14:creationId xmlns:p14="http://schemas.microsoft.com/office/powerpoint/2010/main" val="931732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a:t>
            </a:r>
            <a:r>
              <a:rPr lang="en-US" b="1" dirty="0">
                <a:solidFill>
                  <a:schemeClr val="tx1"/>
                </a:solidFill>
              </a:rPr>
              <a:t>plant</a:t>
            </a:r>
            <a:r>
              <a:rPr lang="en-US" dirty="0">
                <a:solidFill>
                  <a:schemeClr val="tx1"/>
                </a:solidFill>
              </a:rPr>
              <a:t>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34178" y="6132318"/>
            <a:ext cx="2513830" cy="338554"/>
          </a:xfrm>
          <a:prstGeom prst="rect">
            <a:avLst/>
          </a:prstGeom>
          <a:noFill/>
        </p:spPr>
        <p:txBody>
          <a:bodyPr wrap="none" rtlCol="0">
            <a:spAutoFit/>
          </a:bodyPr>
          <a:lstStyle/>
          <a:p>
            <a:r>
              <a:rPr lang="en-US" sz="1600" dirty="0" err="1"/>
              <a:t>Jandt</a:t>
            </a:r>
            <a:r>
              <a:rPr lang="en-US" sz="1600" dirty="0"/>
              <a:t> et al. (2022) </a:t>
            </a:r>
            <a:r>
              <a:rPr lang="en-US" sz="1600" i="1" dirty="0"/>
              <a:t>Nature</a:t>
            </a:r>
            <a:endParaRPr lang="en-US" sz="1600"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88789" y="60610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AACE0F46-86A8-55E4-0008-9C16BA8476C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181"/>
          <a:stretch/>
        </p:blipFill>
        <p:spPr>
          <a:xfrm>
            <a:off x="963230" y="962024"/>
            <a:ext cx="4074289" cy="4927919"/>
          </a:xfrm>
          <a:prstGeom prst="rect">
            <a:avLst/>
          </a:prstGeom>
        </p:spPr>
      </p:pic>
      <p:pic>
        <p:nvPicPr>
          <p:cNvPr id="11" name="Picture 10">
            <a:extLst>
              <a:ext uri="{FF2B5EF4-FFF2-40B4-BE49-F238E27FC236}">
                <a16:creationId xmlns:a16="http://schemas.microsoft.com/office/drawing/2014/main" id="{62293D88-58C5-BF7F-C06D-7FC305C208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50249"/>
          <a:stretch/>
        </p:blipFill>
        <p:spPr>
          <a:xfrm>
            <a:off x="5371980" y="806068"/>
            <a:ext cx="4226044" cy="2807281"/>
          </a:xfrm>
          <a:prstGeom prst="rect">
            <a:avLst/>
          </a:prstGeom>
        </p:spPr>
      </p:pic>
      <p:pic>
        <p:nvPicPr>
          <p:cNvPr id="12" name="Picture 11">
            <a:extLst>
              <a:ext uri="{FF2B5EF4-FFF2-40B4-BE49-F238E27FC236}">
                <a16:creationId xmlns:a16="http://schemas.microsoft.com/office/drawing/2014/main" id="{E1831BBC-F1E4-FEA2-DC8D-BCEFCC89B63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50499" r="-6482"/>
          <a:stretch/>
        </p:blipFill>
        <p:spPr>
          <a:xfrm>
            <a:off x="5467350" y="3622087"/>
            <a:ext cx="4755472" cy="2807281"/>
          </a:xfrm>
          <a:prstGeom prst="rect">
            <a:avLst/>
          </a:prstGeom>
        </p:spPr>
      </p:pic>
    </p:spTree>
    <p:extLst>
      <p:ext uri="{BB962C8B-B14F-4D97-AF65-F5344CB8AC3E}">
        <p14:creationId xmlns:p14="http://schemas.microsoft.com/office/powerpoint/2010/main" val="2465129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249886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Picture 2">
            <a:extLst>
              <a:ext uri="{FF2B5EF4-FFF2-40B4-BE49-F238E27FC236}">
                <a16:creationId xmlns:a16="http://schemas.microsoft.com/office/drawing/2014/main" id="{3EA1EFF4-0227-3798-7C1B-49CD69EAB6A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1383272"/>
            <a:ext cx="4865662" cy="4443254"/>
          </a:xfrm>
          <a:prstGeom prst="rect">
            <a:avLst/>
          </a:prstGeom>
        </p:spPr>
      </p:pic>
      <p:pic>
        <p:nvPicPr>
          <p:cNvPr id="8" name="Picture 7">
            <a:extLst>
              <a:ext uri="{FF2B5EF4-FFF2-40B4-BE49-F238E27FC236}">
                <a16:creationId xmlns:a16="http://schemas.microsoft.com/office/drawing/2014/main" id="{82C627CE-301A-0EAF-3762-DBF80C8F5AE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96000" y="1383272"/>
            <a:ext cx="5119520" cy="4397776"/>
          </a:xfrm>
          <a:prstGeom prst="rect">
            <a:avLst/>
          </a:prstGeom>
        </p:spPr>
      </p:pic>
    </p:spTree>
    <p:extLst>
      <p:ext uri="{BB962C8B-B14F-4D97-AF65-F5344CB8AC3E}">
        <p14:creationId xmlns:p14="http://schemas.microsoft.com/office/powerpoint/2010/main" val="1428899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No net decline of species richness in local communities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88664"/>
            <a:ext cx="2783134" cy="338554"/>
          </a:xfrm>
          <a:prstGeom prst="rect">
            <a:avLst/>
          </a:prstGeom>
          <a:noFill/>
        </p:spPr>
        <p:txBody>
          <a:bodyPr wrap="none" rtlCol="0">
            <a:spAutoFit/>
          </a:bodyPr>
          <a:lstStyle/>
          <a:p>
            <a:r>
              <a:rPr lang="en-US" sz="1600" dirty="0" err="1"/>
              <a:t>Blowes</a:t>
            </a:r>
            <a:r>
              <a:rPr lang="en-US" sz="1600" dirty="0"/>
              <a:t> et al. (2019)</a:t>
            </a:r>
            <a:r>
              <a:rPr lang="en-US" sz="1600" i="1" dirty="0"/>
              <a:t> Science</a:t>
            </a:r>
            <a:endParaRPr lang="cs-CZ" sz="1600" i="1" dirty="0"/>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5" name="Picture 4">
            <a:extLst>
              <a:ext uri="{FF2B5EF4-FFF2-40B4-BE49-F238E27FC236}">
                <a16:creationId xmlns:a16="http://schemas.microsoft.com/office/drawing/2014/main" id="{5C4CE382-8940-8C50-D293-C98941E1414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32666" y="731900"/>
            <a:ext cx="9577792" cy="5338627"/>
          </a:xfrm>
          <a:prstGeom prst="rect">
            <a:avLst/>
          </a:prstGeom>
        </p:spPr>
      </p:pic>
    </p:spTree>
    <p:extLst>
      <p:ext uri="{BB962C8B-B14F-4D97-AF65-F5344CB8AC3E}">
        <p14:creationId xmlns:p14="http://schemas.microsoft.com/office/powerpoint/2010/main" val="3281923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3" name="Content Placeholder 8" descr="A picture containing map&#10;&#10;Description automatically generated">
            <a:extLst>
              <a:ext uri="{FF2B5EF4-FFF2-40B4-BE49-F238E27FC236}">
                <a16:creationId xmlns:a16="http://schemas.microsoft.com/office/drawing/2014/main" id="{547ECE9C-3377-E4C2-CB91-01BBB6CEA61E}"/>
              </a:ext>
            </a:extLst>
          </p:cNvPr>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3044785" y="2125432"/>
            <a:ext cx="5913272" cy="3008253"/>
          </a:xfrm>
        </p:spPr>
      </p:pic>
      <p:pic>
        <p:nvPicPr>
          <p:cNvPr id="5" name="Content Placeholder 8" descr="A picture containing map&#10;&#10;Description automatically generated">
            <a:extLst>
              <a:ext uri="{FF2B5EF4-FFF2-40B4-BE49-F238E27FC236}">
                <a16:creationId xmlns:a16="http://schemas.microsoft.com/office/drawing/2014/main" id="{1897AFC2-FC22-529C-97F5-E05B717723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14345" y="5239767"/>
            <a:ext cx="3174153" cy="576742"/>
          </a:xfrm>
          <a:prstGeom prst="rect">
            <a:avLst/>
          </a:prstGeom>
        </p:spPr>
      </p:pic>
      <p:sp>
        <p:nvSpPr>
          <p:cNvPr id="7" name="TextBox 6">
            <a:extLst>
              <a:ext uri="{FF2B5EF4-FFF2-40B4-BE49-F238E27FC236}">
                <a16:creationId xmlns:a16="http://schemas.microsoft.com/office/drawing/2014/main" id="{6C3FA125-451D-0E0C-243F-70F87D28E884}"/>
              </a:ext>
            </a:extLst>
          </p:cNvPr>
          <p:cNvSpPr txBox="1"/>
          <p:nvPr/>
        </p:nvSpPr>
        <p:spPr>
          <a:xfrm>
            <a:off x="143678" y="6205894"/>
            <a:ext cx="4660250" cy="369332"/>
          </a:xfrm>
          <a:prstGeom prst="rect">
            <a:avLst/>
          </a:prstGeom>
          <a:noFill/>
        </p:spPr>
        <p:txBody>
          <a:bodyPr wrap="none" rtlCol="0">
            <a:spAutoFit/>
          </a:bodyPr>
          <a:lstStyle/>
          <a:p>
            <a:r>
              <a:rPr lang="en-US" dirty="0"/>
              <a:t>Meyer et al. (2015)</a:t>
            </a:r>
            <a:r>
              <a:rPr lang="en-US" i="1" dirty="0"/>
              <a:t> Nature Communications</a:t>
            </a:r>
            <a:endParaRPr lang="cs-CZ" i="1" dirty="0"/>
          </a:p>
        </p:txBody>
      </p:sp>
      <p:sp>
        <p:nvSpPr>
          <p:cNvPr id="9" name="TextBox 8">
            <a:extLst>
              <a:ext uri="{FF2B5EF4-FFF2-40B4-BE49-F238E27FC236}">
                <a16:creationId xmlns:a16="http://schemas.microsoft.com/office/drawing/2014/main" id="{CC7106D5-DF33-7EA0-F110-F2589AF40FE8}"/>
              </a:ext>
            </a:extLst>
          </p:cNvPr>
          <p:cNvSpPr txBox="1"/>
          <p:nvPr/>
        </p:nvSpPr>
        <p:spPr>
          <a:xfrm>
            <a:off x="1295400" y="855345"/>
            <a:ext cx="9820275" cy="1025922"/>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Spatial, temporal, but also </a:t>
            </a:r>
            <a:r>
              <a:rPr lang="en-US" b="1" dirty="0"/>
              <a:t>taxonomic </a:t>
            </a:r>
            <a:r>
              <a:rPr lang="en-US" dirty="0"/>
              <a:t>gaps and biases</a:t>
            </a:r>
          </a:p>
          <a:p>
            <a:pPr marL="285750" indent="-285750">
              <a:lnSpc>
                <a:spcPct val="150000"/>
              </a:lnSpc>
              <a:spcAft>
                <a:spcPts val="1200"/>
              </a:spcAft>
              <a:buFont typeface="Arial" panose="020B0604020202020204" pitchFamily="34" charset="0"/>
              <a:buChar char="•"/>
            </a:pPr>
            <a:r>
              <a:rPr lang="en-US" dirty="0"/>
              <a:t>There is massive </a:t>
            </a:r>
            <a:r>
              <a:rPr lang="en-US" b="1" dirty="0"/>
              <a:t>geographic bias </a:t>
            </a:r>
            <a:r>
              <a:rPr lang="en-US" dirty="0"/>
              <a:t>towards the rich Global North, accessible areas, etc. </a:t>
            </a:r>
          </a:p>
        </p:txBody>
      </p:sp>
    </p:spTree>
    <p:extLst>
      <p:ext uri="{BB962C8B-B14F-4D97-AF65-F5344CB8AC3E}">
        <p14:creationId xmlns:p14="http://schemas.microsoft.com/office/powerpoint/2010/main" val="310478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Sampling problem – Spatial gaps and biases in biodiversity data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580374" cy="338554"/>
          </a:xfrm>
          <a:prstGeom prst="rect">
            <a:avLst/>
          </a:prstGeom>
          <a:noFill/>
        </p:spPr>
        <p:txBody>
          <a:bodyPr wrap="none" rtlCol="0">
            <a:spAutoFit/>
          </a:bodyPr>
          <a:lstStyle/>
          <a:p>
            <a:r>
              <a:rPr lang="en-US" sz="1600" dirty="0" err="1"/>
              <a:t>Dornelas</a:t>
            </a:r>
            <a:r>
              <a:rPr lang="en-US" sz="1600" dirty="0"/>
              <a:t> et al. (2015)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9" name="Picture 8">
            <a:extLst>
              <a:ext uri="{FF2B5EF4-FFF2-40B4-BE49-F238E27FC236}">
                <a16:creationId xmlns:a16="http://schemas.microsoft.com/office/drawing/2014/main" id="{C54172E2-8383-49BF-8B27-429E6E73708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5400" y="949524"/>
            <a:ext cx="9781282" cy="4898823"/>
          </a:xfrm>
          <a:prstGeom prst="rect">
            <a:avLst/>
          </a:prstGeom>
        </p:spPr>
      </p:pic>
    </p:spTree>
    <p:extLst>
      <p:ext uri="{BB962C8B-B14F-4D97-AF65-F5344CB8AC3E}">
        <p14:creationId xmlns:p14="http://schemas.microsoft.com/office/powerpoint/2010/main" val="3120479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Temporal bias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60214" y="5859903"/>
            <a:ext cx="3839577" cy="369332"/>
          </a:xfrm>
          <a:prstGeom prst="rect">
            <a:avLst/>
          </a:prstGeom>
          <a:noFill/>
        </p:spPr>
        <p:txBody>
          <a:bodyPr wrap="none" rtlCol="0">
            <a:spAutoFit/>
          </a:bodyPr>
          <a:lstStyle/>
          <a:p>
            <a:r>
              <a:rPr lang="en-US" dirty="0"/>
              <a:t>https://www.gbif.org/analytics/global</a:t>
            </a:r>
            <a:endParaRPr lang="cs-CZ" i="1" dirty="0"/>
          </a:p>
        </p:txBody>
      </p:sp>
      <p:sp>
        <p:nvSpPr>
          <p:cNvPr id="3" name="Footer Placeholder 4">
            <a:extLst>
              <a:ext uri="{FF2B5EF4-FFF2-40B4-BE49-F238E27FC236}">
                <a16:creationId xmlns:a16="http://schemas.microsoft.com/office/drawing/2014/main" id="{5FC7C794-113A-C0DD-7B06-809EA7748073}"/>
              </a:ext>
            </a:extLst>
          </p:cNvPr>
          <p:cNvSpPr>
            <a:spLocks noGrp="1"/>
          </p:cNvSpPr>
          <p:nvPr>
            <p:ph type="ftr" sz="quarter" idx="11"/>
          </p:nvPr>
        </p:nvSpPr>
        <p:spPr>
          <a:xfrm>
            <a:off x="1" y="6578082"/>
            <a:ext cx="9448800" cy="279918"/>
          </a:xfrm>
        </p:spPr>
        <p:txBody>
          <a:bodyPr/>
          <a:lstStyle/>
          <a:p>
            <a:endParaRPr lang="cs-CZ" dirty="0"/>
          </a:p>
        </p:txBody>
      </p:sp>
      <p:cxnSp>
        <p:nvCxnSpPr>
          <p:cNvPr id="11" name="Straight Connector 10">
            <a:extLst>
              <a:ext uri="{FF2B5EF4-FFF2-40B4-BE49-F238E27FC236}">
                <a16:creationId xmlns:a16="http://schemas.microsoft.com/office/drawing/2014/main" id="{0B5E650E-F8E3-BE46-2EB6-60AB6ACA511E}"/>
              </a:ext>
            </a:extLst>
          </p:cNvPr>
          <p:cNvCxnSpPr>
            <a:cxnSpLocks/>
          </p:cNvCxnSpPr>
          <p:nvPr/>
        </p:nvCxnSpPr>
        <p:spPr>
          <a:xfrm>
            <a:off x="360214" y="5788054"/>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E1D6748E-5F2A-56B0-3001-9BC436D72D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5505" y="1008804"/>
            <a:ext cx="5839512" cy="4379634"/>
          </a:xfrm>
          <a:prstGeom prst="rect">
            <a:avLst/>
          </a:prstGeom>
        </p:spPr>
      </p:pic>
    </p:spTree>
    <p:extLst>
      <p:ext uri="{BB962C8B-B14F-4D97-AF65-F5344CB8AC3E}">
        <p14:creationId xmlns:p14="http://schemas.microsoft.com/office/powerpoint/2010/main" val="3010425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solidFill>
            <a:schemeClr val="bg1">
              <a:lumMod val="85000"/>
            </a:schemeClr>
          </a:solidFill>
        </p:spPr>
        <p:txBody>
          <a:bodyPr/>
          <a:lstStyle/>
          <a:p>
            <a:r>
              <a:rPr lang="en-US" dirty="0">
                <a:solidFill>
                  <a:schemeClr val="tx1"/>
                </a:solidFill>
              </a:rPr>
              <a:t>Humans dramatically affect land use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pic>
        <p:nvPicPr>
          <p:cNvPr id="7" name="Picture 6">
            <a:extLst>
              <a:ext uri="{FF2B5EF4-FFF2-40B4-BE49-F238E27FC236}">
                <a16:creationId xmlns:a16="http://schemas.microsoft.com/office/drawing/2014/main" id="{C9CF1B7C-C32A-41EC-937D-7985FFC0B14C}"/>
              </a:ext>
            </a:extLst>
          </p:cNvPr>
          <p:cNvPicPr>
            <a:picLocks noChangeAspect="1"/>
          </p:cNvPicPr>
          <p:nvPr/>
        </p:nvPicPr>
        <p:blipFill>
          <a:blip r:embed="rId2">
            <a:lum/>
            <a:alphaModFix/>
            <a:extLst>
              <a:ext uri="{28A0092B-C50C-407E-A947-70E740481C1C}">
                <a14:useLocalDpi xmlns:a14="http://schemas.microsoft.com/office/drawing/2010/main"/>
              </a:ext>
            </a:extLst>
          </a:blip>
          <a:srcRect/>
          <a:stretch>
            <a:fillRect/>
          </a:stretch>
        </p:blipFill>
        <p:spPr>
          <a:xfrm>
            <a:off x="6602301" y="1519109"/>
            <a:ext cx="4558304" cy="3613213"/>
          </a:xfrm>
          <a:prstGeom prst="rect">
            <a:avLst/>
          </a:prstGeom>
          <a:noFill/>
          <a:ln>
            <a:noFill/>
          </a:ln>
        </p:spPr>
      </p:pic>
      <p:sp>
        <p:nvSpPr>
          <p:cNvPr id="8" name="TextBox 7">
            <a:extLst>
              <a:ext uri="{FF2B5EF4-FFF2-40B4-BE49-F238E27FC236}">
                <a16:creationId xmlns:a16="http://schemas.microsoft.com/office/drawing/2014/main" id="{A6759F35-DD8E-4536-898D-922FE9EF4CEF}"/>
              </a:ext>
            </a:extLst>
          </p:cNvPr>
          <p:cNvSpPr txBox="1"/>
          <p:nvPr/>
        </p:nvSpPr>
        <p:spPr>
          <a:xfrm>
            <a:off x="7674625" y="5132322"/>
            <a:ext cx="235192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Deforestation of Borneo</a:t>
            </a:r>
            <a:endParaRPr lang="cs-CZ" sz="1600" dirty="0">
              <a:latin typeface="Arial" panose="020B0604020202020204" pitchFamily="34" charset="0"/>
              <a:cs typeface="Arial" panose="020B0604020202020204" pitchFamily="34" charset="0"/>
            </a:endParaRPr>
          </a:p>
        </p:txBody>
      </p:sp>
      <p:pic>
        <p:nvPicPr>
          <p:cNvPr id="12" name="Picture 2" descr="Deforestation">
            <a:extLst>
              <a:ext uri="{FF2B5EF4-FFF2-40B4-BE49-F238E27FC236}">
                <a16:creationId xmlns:a16="http://schemas.microsoft.com/office/drawing/2014/main" id="{AA9E3608-DB94-4CB5-BC76-814FB96562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600" y="1768418"/>
            <a:ext cx="4544690" cy="2949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48903CB-9AD0-4424-8754-9AED8A78294F}"/>
              </a:ext>
            </a:extLst>
          </p:cNvPr>
          <p:cNvSpPr txBox="1"/>
          <p:nvPr/>
        </p:nvSpPr>
        <p:spPr>
          <a:xfrm>
            <a:off x="105507" y="6356350"/>
            <a:ext cx="6242538"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r>
              <a:rPr lang="en-US" dirty="0">
                <a:solidFill>
                  <a:srgbClr val="23373B"/>
                </a:solidFill>
                <a:latin typeface="Arial" panose="020B0604020202020204" pitchFamily="34" charset="0"/>
                <a:ea typeface="Droid Sans Fallback" pitchFamily="2"/>
                <a:cs typeface="Arial" panose="020B0604020202020204" pitchFamily="34" charset="0"/>
              </a:rPr>
              <a:t>, </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UNEP</a:t>
            </a:r>
            <a:endParaRPr lang="en-US" dirty="0"/>
          </a:p>
        </p:txBody>
      </p:sp>
    </p:spTree>
    <p:extLst>
      <p:ext uri="{BB962C8B-B14F-4D97-AF65-F5344CB8AC3E}">
        <p14:creationId xmlns:p14="http://schemas.microsoft.com/office/powerpoint/2010/main" val="1388813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no change of local richness, if we think that things should be going bad?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5F17B15F-F242-9095-25C3-F0FD10E39E29}"/>
              </a:ext>
            </a:extLst>
          </p:cNvPr>
          <p:cNvSpPr txBox="1"/>
          <p:nvPr/>
        </p:nvSpPr>
        <p:spPr>
          <a:xfrm>
            <a:off x="1295400" y="832485"/>
            <a:ext cx="9820275" cy="6119624"/>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sz="1600" b="1" dirty="0"/>
              <a:t>Too many concepts, indices, and indicators (of loss)</a:t>
            </a:r>
            <a:r>
              <a:rPr lang="en-US" sz="1600" dirty="0"/>
              <a:t>. Population declines, extinction risk, number of extinctions, range contractions, per-species extinction rate, and decline of species richness are related but different things.</a:t>
            </a:r>
          </a:p>
          <a:p>
            <a:pPr marL="285750" indent="-285750">
              <a:lnSpc>
                <a:spcPct val="150000"/>
              </a:lnSpc>
              <a:spcAft>
                <a:spcPts val="1200"/>
              </a:spcAft>
              <a:buFont typeface="Arial" panose="020B0604020202020204" pitchFamily="34" charset="0"/>
              <a:buChar char="•"/>
            </a:pPr>
            <a:r>
              <a:rPr lang="en-US" sz="1600" dirty="0"/>
              <a:t>The problem of </a:t>
            </a:r>
            <a:r>
              <a:rPr lang="en-US" sz="1600" b="1" dirty="0"/>
              <a:t>shifting baselines </a:t>
            </a:r>
            <a:r>
              <a:rPr lang="en-US" sz="1600" dirty="0"/>
              <a:t>– maybe things were already bad at the start of the time series, and so we are not seeing the main change because it happened long ago</a:t>
            </a:r>
          </a:p>
          <a:p>
            <a:pPr marL="285750" indent="-285750">
              <a:lnSpc>
                <a:spcPct val="150000"/>
              </a:lnSpc>
              <a:spcAft>
                <a:spcPts val="1200"/>
              </a:spcAft>
              <a:buFont typeface="Arial" panose="020B0604020202020204" pitchFamily="34" charset="0"/>
              <a:buChar char="•"/>
            </a:pPr>
            <a:r>
              <a:rPr lang="en-US" sz="1600" dirty="0"/>
              <a:t>Alpha, beta, gamma, functional, genetic, diversity, abundance-based vs incidence-based, …</a:t>
            </a:r>
          </a:p>
          <a:p>
            <a:pPr marL="285750" indent="-285750">
              <a:lnSpc>
                <a:spcPct val="150000"/>
              </a:lnSpc>
              <a:spcAft>
                <a:spcPts val="1200"/>
              </a:spcAft>
              <a:buFont typeface="Arial" panose="020B0604020202020204" pitchFamily="34" charset="0"/>
              <a:buChar char="•"/>
            </a:pPr>
            <a:r>
              <a:rPr lang="en-US" sz="1600" dirty="0"/>
              <a:t>Most time series from </a:t>
            </a:r>
            <a:r>
              <a:rPr lang="en-US" sz="1600" b="1" dirty="0"/>
              <a:t>natural or semi-natural habitats </a:t>
            </a:r>
            <a:r>
              <a:rPr lang="en-US" sz="1600" dirty="0"/>
              <a:t>(not from parking lots, clearings)</a:t>
            </a:r>
          </a:p>
          <a:p>
            <a:pPr marL="285750" indent="-285750">
              <a:lnSpc>
                <a:spcPct val="150000"/>
              </a:lnSpc>
              <a:spcAft>
                <a:spcPts val="1200"/>
              </a:spcAft>
              <a:buFont typeface="Arial" panose="020B0604020202020204" pitchFamily="34" charset="0"/>
              <a:buChar char="•"/>
            </a:pPr>
            <a:r>
              <a:rPr lang="en-US" sz="1600" dirty="0"/>
              <a:t>Sampling issues ignored – </a:t>
            </a:r>
            <a:r>
              <a:rPr lang="en-US" sz="1600" b="1" dirty="0"/>
              <a:t>imperfect detection </a:t>
            </a:r>
            <a:r>
              <a:rPr lang="en-US" sz="1600" dirty="0"/>
              <a:t>of presence, absence, loss and gain (it is difficult to prove that something has disappeared)</a:t>
            </a:r>
          </a:p>
          <a:p>
            <a:pPr marL="285750" indent="-285750">
              <a:lnSpc>
                <a:spcPct val="150000"/>
              </a:lnSpc>
              <a:spcAft>
                <a:spcPts val="1200"/>
              </a:spcAft>
              <a:buFont typeface="Arial" panose="020B0604020202020204" pitchFamily="34" charset="0"/>
              <a:buChar char="•"/>
            </a:pPr>
            <a:r>
              <a:rPr lang="en-US" sz="1600" dirty="0"/>
              <a:t>We </a:t>
            </a:r>
            <a:r>
              <a:rPr lang="en-US" sz="1600" b="1" dirty="0"/>
              <a:t>fail to detect the loss of rare species</a:t>
            </a:r>
            <a:r>
              <a:rPr lang="en-US" sz="1600" dirty="0"/>
              <a:t>, because they are … rare</a:t>
            </a:r>
          </a:p>
          <a:p>
            <a:pPr marL="285750" indent="-285750">
              <a:lnSpc>
                <a:spcPct val="150000"/>
              </a:lnSpc>
              <a:spcAft>
                <a:spcPts val="1200"/>
              </a:spcAft>
              <a:buFont typeface="Arial" panose="020B0604020202020204" pitchFamily="34" charset="0"/>
              <a:buChar char="•"/>
            </a:pPr>
            <a:r>
              <a:rPr lang="en-US" sz="1600" b="1" dirty="0"/>
              <a:t>Biodiversity change is </a:t>
            </a:r>
            <a:r>
              <a:rPr lang="en-US" sz="1600" b="1" u="sng" dirty="0"/>
              <a:t>grain-dependent</a:t>
            </a:r>
          </a:p>
          <a:p>
            <a:pPr marL="285750" indent="-285750">
              <a:lnSpc>
                <a:spcPct val="150000"/>
              </a:lnSpc>
              <a:spcAft>
                <a:spcPts val="1200"/>
              </a:spcAft>
              <a:buFont typeface="Arial" panose="020B0604020202020204" pitchFamily="34" charset="0"/>
              <a:buChar char="•"/>
            </a:pPr>
            <a:endParaRPr lang="en-US" sz="1600" dirty="0"/>
          </a:p>
          <a:p>
            <a:pPr marL="285750" indent="-285750">
              <a:lnSpc>
                <a:spcPct val="150000"/>
              </a:lnSpc>
              <a:spcAft>
                <a:spcPts val="1200"/>
              </a:spcAft>
              <a:buFont typeface="Arial" panose="020B0604020202020204" pitchFamily="34" charset="0"/>
              <a:buChar char="•"/>
            </a:pPr>
            <a:endParaRPr lang="en-US" dirty="0"/>
          </a:p>
        </p:txBody>
      </p:sp>
    </p:spTree>
    <p:extLst>
      <p:ext uri="{BB962C8B-B14F-4D97-AF65-F5344CB8AC3E}">
        <p14:creationId xmlns:p14="http://schemas.microsoft.com/office/powerpoint/2010/main" val="337410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debt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05603" y="6179139"/>
            <a:ext cx="5233997" cy="338554"/>
          </a:xfrm>
          <a:prstGeom prst="rect">
            <a:avLst/>
          </a:prstGeom>
          <a:noFill/>
        </p:spPr>
        <p:txBody>
          <a:bodyPr wrap="none" rtlCol="0">
            <a:spAutoFit/>
          </a:bodyPr>
          <a:lstStyle/>
          <a:p>
            <a:r>
              <a:rPr lang="en-US" sz="1600" dirty="0" err="1"/>
              <a:t>Kuussaari</a:t>
            </a:r>
            <a:r>
              <a:rPr lang="en-US" sz="1600" dirty="0"/>
              <a:t> et al. (2009) </a:t>
            </a:r>
            <a:r>
              <a:rPr lang="en-US" sz="1600" i="1" dirty="0"/>
              <a:t>Trends in Ecology and Evolution</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60214" y="613722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026" name="Picture 2">
            <a:extLst>
              <a:ext uri="{FF2B5EF4-FFF2-40B4-BE49-F238E27FC236}">
                <a16:creationId xmlns:a16="http://schemas.microsoft.com/office/drawing/2014/main" id="{582912B4-F1A8-8AD9-D244-6FDCAAA989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310" y="1087491"/>
            <a:ext cx="77343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58AF42-DF45-68B6-7794-DCED3B4A488E}"/>
              </a:ext>
            </a:extLst>
          </p:cNvPr>
          <p:cNvSpPr txBox="1"/>
          <p:nvPr/>
        </p:nvSpPr>
        <p:spPr>
          <a:xfrm>
            <a:off x="8481060" y="1087491"/>
            <a:ext cx="3135630" cy="3139321"/>
          </a:xfrm>
          <a:prstGeom prst="rect">
            <a:avLst/>
          </a:prstGeom>
          <a:noFill/>
        </p:spPr>
        <p:txBody>
          <a:bodyPr wrap="square">
            <a:spAutoFit/>
          </a:bodyPr>
          <a:lstStyle/>
          <a:p>
            <a:r>
              <a:rPr lang="en-US" b="0" i="0" dirty="0">
                <a:solidFill>
                  <a:srgbClr val="1F1F1F"/>
                </a:solidFill>
                <a:effectLst/>
                <a:latin typeface="ElsevierGulliver"/>
              </a:rPr>
              <a:t>Local extinction of species can occur with a </a:t>
            </a:r>
            <a:r>
              <a:rPr lang="en-US" b="1" i="0" dirty="0">
                <a:solidFill>
                  <a:srgbClr val="1F1F1F"/>
                </a:solidFill>
                <a:effectLst/>
                <a:latin typeface="ElsevierGulliver"/>
              </a:rPr>
              <a:t>substantial delay </a:t>
            </a:r>
            <a:r>
              <a:rPr lang="en-US" b="0" i="0" dirty="0">
                <a:solidFill>
                  <a:srgbClr val="1F1F1F"/>
                </a:solidFill>
                <a:effectLst/>
                <a:latin typeface="ElsevierGulliver"/>
              </a:rPr>
              <a:t>following habitat loss or degradation. Accumulating evidence suggests that such extinction debts pose a significant but often unrecognized challenge for biodiversity conservation across a wide range of taxa and ecosystems.</a:t>
            </a:r>
            <a:endParaRPr lang="en-US" dirty="0"/>
          </a:p>
        </p:txBody>
      </p:sp>
    </p:spTree>
    <p:extLst>
      <p:ext uri="{BB962C8B-B14F-4D97-AF65-F5344CB8AC3E}">
        <p14:creationId xmlns:p14="http://schemas.microsoft.com/office/powerpoint/2010/main" val="409633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5969611"/>
            <a:ext cx="2700547" cy="584775"/>
          </a:xfrm>
          <a:prstGeom prst="rect">
            <a:avLst/>
          </a:prstGeom>
          <a:noFill/>
        </p:spPr>
        <p:txBody>
          <a:bodyPr wrap="none" rtlCol="0">
            <a:spAutoFit/>
          </a:bodyPr>
          <a:lstStyle/>
          <a:p>
            <a:r>
              <a:rPr lang="en-US" sz="1600" dirty="0"/>
              <a:t>Keil et al. (2011) </a:t>
            </a:r>
            <a:r>
              <a:rPr lang="en-US" sz="1600" i="1" dirty="0" err="1"/>
              <a:t>Ecography</a:t>
            </a:r>
            <a:endParaRPr lang="en-US" sz="1600" i="1" dirty="0"/>
          </a:p>
          <a:p>
            <a:r>
              <a:rPr lang="en-US" sz="1600" dirty="0"/>
              <a:t>Powell et al. (2013) </a:t>
            </a:r>
            <a:r>
              <a:rPr lang="en-US" sz="1600" i="1" dirty="0"/>
              <a:t>Science</a:t>
            </a:r>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59086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76F1E18-64D6-539D-8FB9-D8C281C879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3877" y="799437"/>
            <a:ext cx="2779791" cy="2649894"/>
          </a:xfrm>
          <a:prstGeom prst="rect">
            <a:avLst/>
          </a:prstGeom>
        </p:spPr>
      </p:pic>
      <p:cxnSp>
        <p:nvCxnSpPr>
          <p:cNvPr id="7" name="Straight Arrow Connector 6">
            <a:extLst>
              <a:ext uri="{FF2B5EF4-FFF2-40B4-BE49-F238E27FC236}">
                <a16:creationId xmlns:a16="http://schemas.microsoft.com/office/drawing/2014/main" id="{3217715A-FBDD-9AFA-434C-964ACB09E0CF}"/>
              </a:ext>
            </a:extLst>
          </p:cNvPr>
          <p:cNvCxnSpPr/>
          <p:nvPr/>
        </p:nvCxnSpPr>
        <p:spPr>
          <a:xfrm flipV="1">
            <a:off x="1859347" y="1892968"/>
            <a:ext cx="0" cy="336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8B933F-1597-59DC-1030-133F7F05F849}"/>
              </a:ext>
            </a:extLst>
          </p:cNvPr>
          <p:cNvCxnSpPr>
            <a:cxnSpLocks/>
          </p:cNvCxnSpPr>
          <p:nvPr/>
        </p:nvCxnSpPr>
        <p:spPr>
          <a:xfrm>
            <a:off x="3391368" y="1259305"/>
            <a:ext cx="0" cy="3368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16628-B541-0B77-E680-15E8E6AA65FE}"/>
              </a:ext>
            </a:extLst>
          </p:cNvPr>
          <p:cNvSpPr txBox="1"/>
          <p:nvPr/>
        </p:nvSpPr>
        <p:spPr>
          <a:xfrm>
            <a:off x="1610694" y="2203618"/>
            <a:ext cx="763351" cy="276999"/>
          </a:xfrm>
          <a:prstGeom prst="rect">
            <a:avLst/>
          </a:prstGeom>
          <a:noFill/>
        </p:spPr>
        <p:txBody>
          <a:bodyPr wrap="none" rtlCol="0">
            <a:spAutoFit/>
          </a:bodyPr>
          <a:lstStyle/>
          <a:p>
            <a:r>
              <a:rPr lang="en-US" sz="1200" dirty="0"/>
              <a:t>increase</a:t>
            </a:r>
          </a:p>
        </p:txBody>
      </p:sp>
      <p:sp>
        <p:nvSpPr>
          <p:cNvPr id="13" name="TextBox 12">
            <a:extLst>
              <a:ext uri="{FF2B5EF4-FFF2-40B4-BE49-F238E27FC236}">
                <a16:creationId xmlns:a16="http://schemas.microsoft.com/office/drawing/2014/main" id="{C51B4234-9B07-AF83-D8D1-4FEEA875A89A}"/>
              </a:ext>
            </a:extLst>
          </p:cNvPr>
          <p:cNvSpPr txBox="1"/>
          <p:nvPr/>
        </p:nvSpPr>
        <p:spPr>
          <a:xfrm>
            <a:off x="2576721" y="1242977"/>
            <a:ext cx="814647" cy="276999"/>
          </a:xfrm>
          <a:prstGeom prst="rect">
            <a:avLst/>
          </a:prstGeom>
          <a:noFill/>
        </p:spPr>
        <p:txBody>
          <a:bodyPr wrap="none" rtlCol="0">
            <a:spAutoFit/>
          </a:bodyPr>
          <a:lstStyle/>
          <a:p>
            <a:r>
              <a:rPr lang="en-US" sz="1200" dirty="0"/>
              <a:t>decrease</a:t>
            </a:r>
          </a:p>
        </p:txBody>
      </p:sp>
      <p:grpSp>
        <p:nvGrpSpPr>
          <p:cNvPr id="3" name="Group 2">
            <a:extLst>
              <a:ext uri="{FF2B5EF4-FFF2-40B4-BE49-F238E27FC236}">
                <a16:creationId xmlns:a16="http://schemas.microsoft.com/office/drawing/2014/main" id="{23149387-1944-FB45-0DB7-C3CCE5A027D1}"/>
              </a:ext>
            </a:extLst>
          </p:cNvPr>
          <p:cNvGrpSpPr/>
          <p:nvPr/>
        </p:nvGrpSpPr>
        <p:grpSpPr>
          <a:xfrm>
            <a:off x="1173658" y="3595107"/>
            <a:ext cx="7775789" cy="2162341"/>
            <a:chOff x="-2607013" y="1709738"/>
            <a:chExt cx="13492265" cy="3752014"/>
          </a:xfrm>
        </p:grpSpPr>
        <p:pic>
          <p:nvPicPr>
            <p:cNvPr id="9" name="Picture 8">
              <a:extLst>
                <a:ext uri="{FF2B5EF4-FFF2-40B4-BE49-F238E27FC236}">
                  <a16:creationId xmlns:a16="http://schemas.microsoft.com/office/drawing/2014/main" id="{50B853C7-9D9D-696F-726B-7888C4C457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4" name="Oval 13">
              <a:extLst>
                <a:ext uri="{FF2B5EF4-FFF2-40B4-BE49-F238E27FC236}">
                  <a16:creationId xmlns:a16="http://schemas.microsoft.com/office/drawing/2014/main" id="{94E33FB5-C866-E6AE-4E4D-AE5D4CF1EBD4}"/>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5357E13-F18B-EB39-AB53-12AF7BCF56E2}"/>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4557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5255"/>
            <a:ext cx="2512226" cy="338554"/>
          </a:xfrm>
          <a:prstGeom prst="rect">
            <a:avLst/>
          </a:prstGeom>
          <a:noFill/>
        </p:spPr>
        <p:txBody>
          <a:bodyPr wrap="none" rtlCol="0">
            <a:spAutoFit/>
          </a:bodyPr>
          <a:lstStyle/>
          <a:p>
            <a:r>
              <a:rPr lang="en-US" sz="1600" dirty="0"/>
              <a:t>Chase et al. (2019) Oikos</a:t>
            </a:r>
            <a:endParaRPr lang="en-US" sz="1600" i="1" dirty="0"/>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A1604C2-03F0-8839-45BB-876AB03CCB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935050"/>
            <a:ext cx="6381732" cy="4780547"/>
          </a:xfrm>
          <a:prstGeom prst="rect">
            <a:avLst/>
          </a:prstGeom>
        </p:spPr>
      </p:pic>
    </p:spTree>
    <p:extLst>
      <p:ext uri="{BB962C8B-B14F-4D97-AF65-F5344CB8AC3E}">
        <p14:creationId xmlns:p14="http://schemas.microsoft.com/office/powerpoint/2010/main" val="1936271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EA832B9C-15C2-3B97-4119-5CFB1804933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4292"/>
          <a:stretch/>
        </p:blipFill>
        <p:spPr>
          <a:xfrm>
            <a:off x="319736" y="1844464"/>
            <a:ext cx="5254213" cy="4200676"/>
          </a:xfrm>
          <a:prstGeom prst="rect">
            <a:avLst/>
          </a:prstGeom>
        </p:spPr>
      </p:pic>
      <p:pic>
        <p:nvPicPr>
          <p:cNvPr id="8" name="Picture 7">
            <a:extLst>
              <a:ext uri="{FF2B5EF4-FFF2-40B4-BE49-F238E27FC236}">
                <a16:creationId xmlns:a16="http://schemas.microsoft.com/office/drawing/2014/main" id="{10E328B8-8B33-B3D4-3CE8-C090E3A3DB1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73949" y="2078718"/>
            <a:ext cx="6401419" cy="3732167"/>
          </a:xfrm>
          <a:prstGeom prst="rect">
            <a:avLst/>
          </a:prstGeom>
        </p:spPr>
      </p:pic>
      <p:sp>
        <p:nvSpPr>
          <p:cNvPr id="3" name="TextBox 2">
            <a:extLst>
              <a:ext uri="{FF2B5EF4-FFF2-40B4-BE49-F238E27FC236}">
                <a16:creationId xmlns:a16="http://schemas.microsoft.com/office/drawing/2014/main" id="{B84E7374-6353-043C-6E66-6F484EAD7F79}"/>
              </a:ext>
            </a:extLst>
          </p:cNvPr>
          <p:cNvSpPr txBox="1"/>
          <p:nvPr/>
        </p:nvSpPr>
        <p:spPr>
          <a:xfrm>
            <a:off x="284014" y="6154437"/>
            <a:ext cx="3822265" cy="338554"/>
          </a:xfrm>
          <a:prstGeom prst="rect">
            <a:avLst/>
          </a:prstGeom>
          <a:noFill/>
        </p:spPr>
        <p:txBody>
          <a:bodyPr wrap="none" rtlCol="0">
            <a:spAutoFit/>
          </a:bodyPr>
          <a:lstStyle/>
          <a:p>
            <a:r>
              <a:rPr lang="en-US" sz="1600" dirty="0"/>
              <a:t>Leroy (2023) </a:t>
            </a:r>
            <a:r>
              <a:rPr lang="en-US" sz="1600" i="1" dirty="0"/>
              <a:t>Basic and Applied Ecology</a:t>
            </a:r>
          </a:p>
        </p:txBody>
      </p:sp>
      <p:cxnSp>
        <p:nvCxnSpPr>
          <p:cNvPr id="7" name="Straight Connector 6">
            <a:extLst>
              <a:ext uri="{FF2B5EF4-FFF2-40B4-BE49-F238E27FC236}">
                <a16:creationId xmlns:a16="http://schemas.microsoft.com/office/drawing/2014/main" id="{26E13738-B310-10B3-A031-DBA179C8548E}"/>
              </a:ext>
            </a:extLst>
          </p:cNvPr>
          <p:cNvCxnSpPr>
            <a:cxnSpLocks/>
          </p:cNvCxnSpPr>
          <p:nvPr/>
        </p:nvCxnSpPr>
        <p:spPr>
          <a:xfrm>
            <a:off x="360214" y="609345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2">
            <a:extLst>
              <a:ext uri="{FF2B5EF4-FFF2-40B4-BE49-F238E27FC236}">
                <a16:creationId xmlns:a16="http://schemas.microsoft.com/office/drawing/2014/main" id="{3821D8D9-CD9D-D709-E12A-FA15144BA30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22743" y="915290"/>
            <a:ext cx="1849211" cy="184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39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11" name="Straight Connector 10">
            <a:extLst>
              <a:ext uri="{FF2B5EF4-FFF2-40B4-BE49-F238E27FC236}">
                <a16:creationId xmlns:a16="http://schemas.microsoft.com/office/drawing/2014/main" id="{FF452D55-D716-4365-BD44-56C8A71A1BD1}"/>
              </a:ext>
            </a:extLst>
          </p:cNvPr>
          <p:cNvCxnSpPr>
            <a:cxnSpLocks/>
          </p:cNvCxnSpPr>
          <p:nvPr/>
        </p:nvCxnSpPr>
        <p:spPr>
          <a:xfrm>
            <a:off x="360214" y="6093457"/>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C6DF48-D0CB-314F-668C-5CEBFDF7B5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17906" y="764542"/>
            <a:ext cx="7268901" cy="5411638"/>
          </a:xfrm>
          <a:prstGeom prst="rect">
            <a:avLst/>
          </a:prstGeom>
        </p:spPr>
      </p:pic>
      <p:sp>
        <p:nvSpPr>
          <p:cNvPr id="3" name="TextBox 2">
            <a:extLst>
              <a:ext uri="{FF2B5EF4-FFF2-40B4-BE49-F238E27FC236}">
                <a16:creationId xmlns:a16="http://schemas.microsoft.com/office/drawing/2014/main" id="{020F8C30-C070-63E7-7212-B8E639126065}"/>
              </a:ext>
            </a:extLst>
          </p:cNvPr>
          <p:cNvSpPr txBox="1"/>
          <p:nvPr/>
        </p:nvSpPr>
        <p:spPr>
          <a:xfrm>
            <a:off x="284014" y="6154437"/>
            <a:ext cx="3822265" cy="338554"/>
          </a:xfrm>
          <a:prstGeom prst="rect">
            <a:avLst/>
          </a:prstGeom>
          <a:noFill/>
        </p:spPr>
        <p:txBody>
          <a:bodyPr wrap="none" rtlCol="0">
            <a:spAutoFit/>
          </a:bodyPr>
          <a:lstStyle/>
          <a:p>
            <a:r>
              <a:rPr lang="en-US" sz="1600" dirty="0"/>
              <a:t>Leroy (2023) </a:t>
            </a:r>
            <a:r>
              <a:rPr lang="en-US" sz="1600" i="1" dirty="0"/>
              <a:t>Basic and Applied Ecology</a:t>
            </a:r>
          </a:p>
        </p:txBody>
      </p:sp>
    </p:spTree>
    <p:extLst>
      <p:ext uri="{BB962C8B-B14F-4D97-AF65-F5344CB8AC3E}">
        <p14:creationId xmlns:p14="http://schemas.microsoft.com/office/powerpoint/2010/main" val="3572218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Scale problem - Biodiversity change is grain dependent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52D97935-BF69-2E7A-3F3E-8754029E4F1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57138" y="1706205"/>
            <a:ext cx="9563100" cy="4743450"/>
          </a:xfrm>
          <a:prstGeom prst="rect">
            <a:avLst/>
          </a:prstGeom>
        </p:spPr>
      </p:pic>
      <p:sp>
        <p:nvSpPr>
          <p:cNvPr id="3" name="TextBox 2">
            <a:extLst>
              <a:ext uri="{FF2B5EF4-FFF2-40B4-BE49-F238E27FC236}">
                <a16:creationId xmlns:a16="http://schemas.microsoft.com/office/drawing/2014/main" id="{B011B7B6-09E6-1E08-3E9B-38CC10E39DB6}"/>
              </a:ext>
            </a:extLst>
          </p:cNvPr>
          <p:cNvSpPr txBox="1"/>
          <p:nvPr/>
        </p:nvSpPr>
        <p:spPr>
          <a:xfrm>
            <a:off x="3101618" y="1254612"/>
            <a:ext cx="6868291" cy="646331"/>
          </a:xfrm>
          <a:prstGeom prst="rect">
            <a:avLst/>
          </a:prstGeom>
          <a:noFill/>
        </p:spPr>
        <p:txBody>
          <a:bodyPr wrap="square" rtlCol="0">
            <a:spAutoFit/>
          </a:bodyPr>
          <a:lstStyle/>
          <a:p>
            <a:r>
              <a:rPr lang="en-US" dirty="0"/>
              <a:t>This is a hypothetical toy example of how variable can species richness change be with scale, reality is probably not like that …</a:t>
            </a:r>
          </a:p>
        </p:txBody>
      </p:sp>
    </p:spTree>
    <p:extLst>
      <p:ext uri="{BB962C8B-B14F-4D97-AF65-F5344CB8AC3E}">
        <p14:creationId xmlns:p14="http://schemas.microsoft.com/office/powerpoint/2010/main" val="3899928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Change of species composition</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Why no net change of species richness can still mean substantial changes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47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984191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4" name="Group 23">
            <a:extLst>
              <a:ext uri="{FF2B5EF4-FFF2-40B4-BE49-F238E27FC236}">
                <a16:creationId xmlns:a16="http://schemas.microsoft.com/office/drawing/2014/main" id="{0D578FC0-9AE8-92F3-F888-9938ECF85F9F}"/>
              </a:ext>
            </a:extLst>
          </p:cNvPr>
          <p:cNvGrpSpPr/>
          <p:nvPr/>
        </p:nvGrpSpPr>
        <p:grpSpPr>
          <a:xfrm rot="5400000">
            <a:off x="3297910" y="3301063"/>
            <a:ext cx="4771511" cy="1382399"/>
            <a:chOff x="1314964" y="4640529"/>
            <a:chExt cx="4771511" cy="1382399"/>
          </a:xfrm>
        </p:grpSpPr>
        <p:sp>
          <p:nvSpPr>
            <p:cNvPr id="25" name="Rectangle 24">
              <a:extLst>
                <a:ext uri="{FF2B5EF4-FFF2-40B4-BE49-F238E27FC236}">
                  <a16:creationId xmlns:a16="http://schemas.microsoft.com/office/drawing/2014/main" id="{5D2AA99A-FCEA-A04F-0631-05C992E1ED51}"/>
                </a:ext>
              </a:extLst>
            </p:cNvPr>
            <p:cNvSpPr/>
            <p:nvPr/>
          </p:nvSpPr>
          <p:spPr>
            <a:xfrm>
              <a:off x="1736415"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6" name="Rectangle 25">
              <a:extLst>
                <a:ext uri="{FF2B5EF4-FFF2-40B4-BE49-F238E27FC236}">
                  <a16:creationId xmlns:a16="http://schemas.microsoft.com/office/drawing/2014/main" id="{F88A5CA8-F5F9-5289-CFA9-F155BE46A57A}"/>
                </a:ext>
              </a:extLst>
            </p:cNvPr>
            <p:cNvSpPr/>
            <p:nvPr/>
          </p:nvSpPr>
          <p:spPr>
            <a:xfrm>
              <a:off x="2171421"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7" name="Rectangle 26">
              <a:extLst>
                <a:ext uri="{FF2B5EF4-FFF2-40B4-BE49-F238E27FC236}">
                  <a16:creationId xmlns:a16="http://schemas.microsoft.com/office/drawing/2014/main" id="{6137E8AC-F4D0-6E8A-71E9-0A9E13606A85}"/>
                </a:ext>
              </a:extLst>
            </p:cNvPr>
            <p:cNvSpPr/>
            <p:nvPr/>
          </p:nvSpPr>
          <p:spPr>
            <a:xfrm>
              <a:off x="2606427"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4" name="Rectangle 33">
              <a:extLst>
                <a:ext uri="{FF2B5EF4-FFF2-40B4-BE49-F238E27FC236}">
                  <a16:creationId xmlns:a16="http://schemas.microsoft.com/office/drawing/2014/main" id="{BACED629-EAE1-2F6F-4E47-4AE4B38D6FD8}"/>
                </a:ext>
              </a:extLst>
            </p:cNvPr>
            <p:cNvSpPr/>
            <p:nvPr/>
          </p:nvSpPr>
          <p:spPr>
            <a:xfrm>
              <a:off x="3041433"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6" name="Rectangle 35">
              <a:extLst>
                <a:ext uri="{FF2B5EF4-FFF2-40B4-BE49-F238E27FC236}">
                  <a16:creationId xmlns:a16="http://schemas.microsoft.com/office/drawing/2014/main" id="{6118BF46-6D9B-E977-CC76-BACCDF58A4DA}"/>
                </a:ext>
              </a:extLst>
            </p:cNvPr>
            <p:cNvSpPr/>
            <p:nvPr/>
          </p:nvSpPr>
          <p:spPr>
            <a:xfrm>
              <a:off x="3476439" y="464052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37" name="Rectangle 36">
              <a:extLst>
                <a:ext uri="{FF2B5EF4-FFF2-40B4-BE49-F238E27FC236}">
                  <a16:creationId xmlns:a16="http://schemas.microsoft.com/office/drawing/2014/main" id="{2BECEA92-1430-D23E-E418-511214AD0DCA}"/>
                </a:ext>
              </a:extLst>
            </p:cNvPr>
            <p:cNvSpPr/>
            <p:nvPr/>
          </p:nvSpPr>
          <p:spPr>
            <a:xfrm>
              <a:off x="3911445"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8" name="Rectangle 37">
              <a:extLst>
                <a:ext uri="{FF2B5EF4-FFF2-40B4-BE49-F238E27FC236}">
                  <a16:creationId xmlns:a16="http://schemas.microsoft.com/office/drawing/2014/main" id="{60BB94BA-2EE7-9036-6858-EB57C9725E92}"/>
                </a:ext>
              </a:extLst>
            </p:cNvPr>
            <p:cNvSpPr/>
            <p:nvPr/>
          </p:nvSpPr>
          <p:spPr>
            <a:xfrm>
              <a:off x="4346451"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39" name="Rectangle 38">
              <a:extLst>
                <a:ext uri="{FF2B5EF4-FFF2-40B4-BE49-F238E27FC236}">
                  <a16:creationId xmlns:a16="http://schemas.microsoft.com/office/drawing/2014/main" id="{10B282FD-6F15-16FF-6AA4-AADC1421D059}"/>
                </a:ext>
              </a:extLst>
            </p:cNvPr>
            <p:cNvSpPr/>
            <p:nvPr/>
          </p:nvSpPr>
          <p:spPr>
            <a:xfrm>
              <a:off x="4781457"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40" name="Rectangle 39">
              <a:extLst>
                <a:ext uri="{FF2B5EF4-FFF2-40B4-BE49-F238E27FC236}">
                  <a16:creationId xmlns:a16="http://schemas.microsoft.com/office/drawing/2014/main" id="{2784583D-CA11-32B3-1C6C-4A2605BB9F00}"/>
                </a:ext>
              </a:extLst>
            </p:cNvPr>
            <p:cNvSpPr/>
            <p:nvPr/>
          </p:nvSpPr>
          <p:spPr>
            <a:xfrm>
              <a:off x="5216463"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1" name="Rectangle 40">
              <a:extLst>
                <a:ext uri="{FF2B5EF4-FFF2-40B4-BE49-F238E27FC236}">
                  <a16:creationId xmlns:a16="http://schemas.microsoft.com/office/drawing/2014/main" id="{6981E723-70DC-943D-E83A-36A3ED0EEDE8}"/>
                </a:ext>
              </a:extLst>
            </p:cNvPr>
            <p:cNvSpPr/>
            <p:nvPr/>
          </p:nvSpPr>
          <p:spPr>
            <a:xfrm>
              <a:off x="3911445"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2" name="Rectangle 41">
              <a:extLst>
                <a:ext uri="{FF2B5EF4-FFF2-40B4-BE49-F238E27FC236}">
                  <a16:creationId xmlns:a16="http://schemas.microsoft.com/office/drawing/2014/main" id="{FF44AED6-CF42-EAFD-FFEA-752F24B9B7B2}"/>
                </a:ext>
              </a:extLst>
            </p:cNvPr>
            <p:cNvSpPr/>
            <p:nvPr/>
          </p:nvSpPr>
          <p:spPr>
            <a:xfrm>
              <a:off x="4346451"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3" name="Rectangle 42">
              <a:extLst>
                <a:ext uri="{FF2B5EF4-FFF2-40B4-BE49-F238E27FC236}">
                  <a16:creationId xmlns:a16="http://schemas.microsoft.com/office/drawing/2014/main" id="{61171769-850B-8057-0412-4256CE8AC4E3}"/>
                </a:ext>
              </a:extLst>
            </p:cNvPr>
            <p:cNvSpPr/>
            <p:nvPr/>
          </p:nvSpPr>
          <p:spPr>
            <a:xfrm>
              <a:off x="4781457"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4" name="Rectangle 43">
              <a:extLst>
                <a:ext uri="{FF2B5EF4-FFF2-40B4-BE49-F238E27FC236}">
                  <a16:creationId xmlns:a16="http://schemas.microsoft.com/office/drawing/2014/main" id="{0E5B2B70-64C6-6930-5210-60290E29AE68}"/>
                </a:ext>
              </a:extLst>
            </p:cNvPr>
            <p:cNvSpPr/>
            <p:nvPr/>
          </p:nvSpPr>
          <p:spPr>
            <a:xfrm>
              <a:off x="5651469" y="508441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45" name="Rectangle 44">
              <a:extLst>
                <a:ext uri="{FF2B5EF4-FFF2-40B4-BE49-F238E27FC236}">
                  <a16:creationId xmlns:a16="http://schemas.microsoft.com/office/drawing/2014/main" id="{AEA91104-0575-C894-AF8B-E7D959573B63}"/>
                </a:ext>
              </a:extLst>
            </p:cNvPr>
            <p:cNvSpPr/>
            <p:nvPr/>
          </p:nvSpPr>
          <p:spPr>
            <a:xfrm>
              <a:off x="3041433"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6" name="Rectangle 45">
              <a:extLst>
                <a:ext uri="{FF2B5EF4-FFF2-40B4-BE49-F238E27FC236}">
                  <a16:creationId xmlns:a16="http://schemas.microsoft.com/office/drawing/2014/main" id="{5A32FE8F-3090-67C6-8B76-570A5D1DF972}"/>
                </a:ext>
              </a:extLst>
            </p:cNvPr>
            <p:cNvSpPr/>
            <p:nvPr/>
          </p:nvSpPr>
          <p:spPr>
            <a:xfrm>
              <a:off x="1736415"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7" name="Rectangle 46">
              <a:extLst>
                <a:ext uri="{FF2B5EF4-FFF2-40B4-BE49-F238E27FC236}">
                  <a16:creationId xmlns:a16="http://schemas.microsoft.com/office/drawing/2014/main" id="{54D9C084-0309-20D7-2952-F21701E08E5A}"/>
                </a:ext>
              </a:extLst>
            </p:cNvPr>
            <p:cNvSpPr/>
            <p:nvPr/>
          </p:nvSpPr>
          <p:spPr>
            <a:xfrm>
              <a:off x="2171421"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8" name="Rectangle 47">
              <a:extLst>
                <a:ext uri="{FF2B5EF4-FFF2-40B4-BE49-F238E27FC236}">
                  <a16:creationId xmlns:a16="http://schemas.microsoft.com/office/drawing/2014/main" id="{26AF6B23-FA68-A54B-6E55-27B863547FFE}"/>
                </a:ext>
              </a:extLst>
            </p:cNvPr>
            <p:cNvSpPr/>
            <p:nvPr/>
          </p:nvSpPr>
          <p:spPr>
            <a:xfrm>
              <a:off x="2606427"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49" name="Rectangle 48">
              <a:extLst>
                <a:ext uri="{FF2B5EF4-FFF2-40B4-BE49-F238E27FC236}">
                  <a16:creationId xmlns:a16="http://schemas.microsoft.com/office/drawing/2014/main" id="{739F80CA-4EB0-CE88-91A5-0BAF75493C0A}"/>
                </a:ext>
              </a:extLst>
            </p:cNvPr>
            <p:cNvSpPr/>
            <p:nvPr/>
          </p:nvSpPr>
          <p:spPr>
            <a:xfrm>
              <a:off x="3476439" y="5084411"/>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0" name="Rectangle 49">
              <a:extLst>
                <a:ext uri="{FF2B5EF4-FFF2-40B4-BE49-F238E27FC236}">
                  <a16:creationId xmlns:a16="http://schemas.microsoft.com/office/drawing/2014/main" id="{AD8CCDDC-1FA7-A302-0972-9F264717F12B}"/>
                </a:ext>
              </a:extLst>
            </p:cNvPr>
            <p:cNvSpPr/>
            <p:nvPr/>
          </p:nvSpPr>
          <p:spPr>
            <a:xfrm>
              <a:off x="5216463"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51" name="Rectangle 50">
              <a:extLst>
                <a:ext uri="{FF2B5EF4-FFF2-40B4-BE49-F238E27FC236}">
                  <a16:creationId xmlns:a16="http://schemas.microsoft.com/office/drawing/2014/main" id="{A2716076-B646-FA8C-30DD-0A80D0A43030}"/>
                </a:ext>
              </a:extLst>
            </p:cNvPr>
            <p:cNvSpPr/>
            <p:nvPr/>
          </p:nvSpPr>
          <p:spPr>
            <a:xfrm>
              <a:off x="5651469" y="464052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52" name="TextBox 51">
              <a:extLst>
                <a:ext uri="{FF2B5EF4-FFF2-40B4-BE49-F238E27FC236}">
                  <a16:creationId xmlns:a16="http://schemas.microsoft.com/office/drawing/2014/main" id="{D1EBEDDE-17E0-26E2-BE32-B149A66FD6EC}"/>
                </a:ext>
              </a:extLst>
            </p:cNvPr>
            <p:cNvSpPr txBox="1"/>
            <p:nvPr/>
          </p:nvSpPr>
          <p:spPr>
            <a:xfrm rot="16200000">
              <a:off x="1150816" y="4899745"/>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53" name="TextBox 52">
              <a:extLst>
                <a:ext uri="{FF2B5EF4-FFF2-40B4-BE49-F238E27FC236}">
                  <a16:creationId xmlns:a16="http://schemas.microsoft.com/office/drawing/2014/main" id="{9D2F4CDE-5916-F3E7-8D35-B099079186AB}"/>
                </a:ext>
              </a:extLst>
            </p:cNvPr>
            <p:cNvSpPr txBox="1"/>
            <p:nvPr/>
          </p:nvSpPr>
          <p:spPr>
            <a:xfrm rot="10800000">
              <a:off x="3429338" y="5653596"/>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54" name="Group 53">
            <a:extLst>
              <a:ext uri="{FF2B5EF4-FFF2-40B4-BE49-F238E27FC236}">
                <a16:creationId xmlns:a16="http://schemas.microsoft.com/office/drawing/2014/main" id="{A6AD5B29-3053-CA42-201D-6265056A7713}"/>
              </a:ext>
            </a:extLst>
          </p:cNvPr>
          <p:cNvGrpSpPr/>
          <p:nvPr/>
        </p:nvGrpSpPr>
        <p:grpSpPr>
          <a:xfrm rot="5400000">
            <a:off x="696562" y="2251934"/>
            <a:ext cx="2565829" cy="1388908"/>
            <a:chOff x="1346519" y="1293089"/>
            <a:chExt cx="2565829" cy="1388908"/>
          </a:xfrm>
        </p:grpSpPr>
        <p:sp>
          <p:nvSpPr>
            <p:cNvPr id="55" name="Rectangle 54">
              <a:extLst>
                <a:ext uri="{FF2B5EF4-FFF2-40B4-BE49-F238E27FC236}">
                  <a16:creationId xmlns:a16="http://schemas.microsoft.com/office/drawing/2014/main" id="{C948CB7D-68C4-FF4F-1DEF-FB8D00B5DF7C}"/>
                </a:ext>
              </a:extLst>
            </p:cNvPr>
            <p:cNvSpPr/>
            <p:nvPr/>
          </p:nvSpPr>
          <p:spPr>
            <a:xfrm>
              <a:off x="1737318"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6" name="Rectangle 55">
              <a:extLst>
                <a:ext uri="{FF2B5EF4-FFF2-40B4-BE49-F238E27FC236}">
                  <a16:creationId xmlns:a16="http://schemas.microsoft.com/office/drawing/2014/main" id="{0AA1D985-496A-E0EE-C21C-FFDAE9AB8D17}"/>
                </a:ext>
              </a:extLst>
            </p:cNvPr>
            <p:cNvSpPr/>
            <p:nvPr/>
          </p:nvSpPr>
          <p:spPr>
            <a:xfrm>
              <a:off x="2172324"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7" name="Rectangle 56">
              <a:extLst>
                <a:ext uri="{FF2B5EF4-FFF2-40B4-BE49-F238E27FC236}">
                  <a16:creationId xmlns:a16="http://schemas.microsoft.com/office/drawing/2014/main" id="{6204E42D-2932-009E-4BAC-DF8BC3BD5C2A}"/>
                </a:ext>
              </a:extLst>
            </p:cNvPr>
            <p:cNvSpPr/>
            <p:nvPr/>
          </p:nvSpPr>
          <p:spPr>
            <a:xfrm>
              <a:off x="2607330"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8" name="Rectangle 57">
              <a:extLst>
                <a:ext uri="{FF2B5EF4-FFF2-40B4-BE49-F238E27FC236}">
                  <a16:creationId xmlns:a16="http://schemas.microsoft.com/office/drawing/2014/main" id="{F56C83B3-A400-2B84-8D6E-95B0DB1EFD5A}"/>
                </a:ext>
              </a:extLst>
            </p:cNvPr>
            <p:cNvSpPr/>
            <p:nvPr/>
          </p:nvSpPr>
          <p:spPr>
            <a:xfrm>
              <a:off x="3042336"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59" name="Rectangle 58">
              <a:extLst>
                <a:ext uri="{FF2B5EF4-FFF2-40B4-BE49-F238E27FC236}">
                  <a16:creationId xmlns:a16="http://schemas.microsoft.com/office/drawing/2014/main" id="{831ED209-A39F-1709-2A5F-7279E167087A}"/>
                </a:ext>
              </a:extLst>
            </p:cNvPr>
            <p:cNvSpPr/>
            <p:nvPr/>
          </p:nvSpPr>
          <p:spPr>
            <a:xfrm>
              <a:off x="3477342" y="129308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0" name="Rectangle 59">
              <a:extLst>
                <a:ext uri="{FF2B5EF4-FFF2-40B4-BE49-F238E27FC236}">
                  <a16:creationId xmlns:a16="http://schemas.microsoft.com/office/drawing/2014/main" id="{B741DDD8-5C0F-B5C8-6D1A-AD7EC69D0B0C}"/>
                </a:ext>
              </a:extLst>
            </p:cNvPr>
            <p:cNvSpPr/>
            <p:nvPr/>
          </p:nvSpPr>
          <p:spPr>
            <a:xfrm>
              <a:off x="3042336"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1" name="Rectangle 60">
              <a:extLst>
                <a:ext uri="{FF2B5EF4-FFF2-40B4-BE49-F238E27FC236}">
                  <a16:creationId xmlns:a16="http://schemas.microsoft.com/office/drawing/2014/main" id="{B0FD6D87-BD88-30D2-A8AF-602B4A4F36C1}"/>
                </a:ext>
              </a:extLst>
            </p:cNvPr>
            <p:cNvSpPr/>
            <p:nvPr/>
          </p:nvSpPr>
          <p:spPr>
            <a:xfrm>
              <a:off x="1737318"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2" name="Rectangle 61">
              <a:extLst>
                <a:ext uri="{FF2B5EF4-FFF2-40B4-BE49-F238E27FC236}">
                  <a16:creationId xmlns:a16="http://schemas.microsoft.com/office/drawing/2014/main" id="{201670BB-F807-7CB0-50D4-091A162D26BA}"/>
                </a:ext>
              </a:extLst>
            </p:cNvPr>
            <p:cNvSpPr/>
            <p:nvPr/>
          </p:nvSpPr>
          <p:spPr>
            <a:xfrm>
              <a:off x="2172324"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3" name="Rectangle 62">
              <a:extLst>
                <a:ext uri="{FF2B5EF4-FFF2-40B4-BE49-F238E27FC236}">
                  <a16:creationId xmlns:a16="http://schemas.microsoft.com/office/drawing/2014/main" id="{10AF92F1-2088-A858-9080-91A9C5BF9E54}"/>
                </a:ext>
              </a:extLst>
            </p:cNvPr>
            <p:cNvSpPr/>
            <p:nvPr/>
          </p:nvSpPr>
          <p:spPr>
            <a:xfrm>
              <a:off x="2607330"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4" name="Rectangle 63">
              <a:extLst>
                <a:ext uri="{FF2B5EF4-FFF2-40B4-BE49-F238E27FC236}">
                  <a16:creationId xmlns:a16="http://schemas.microsoft.com/office/drawing/2014/main" id="{75C0B14D-08CA-A568-387A-6EEF55489292}"/>
                </a:ext>
              </a:extLst>
            </p:cNvPr>
            <p:cNvSpPr/>
            <p:nvPr/>
          </p:nvSpPr>
          <p:spPr>
            <a:xfrm>
              <a:off x="3477342" y="1736971"/>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65" name="TextBox 64">
              <a:extLst>
                <a:ext uri="{FF2B5EF4-FFF2-40B4-BE49-F238E27FC236}">
                  <a16:creationId xmlns:a16="http://schemas.microsoft.com/office/drawing/2014/main" id="{F81CFA14-C4D4-7AE2-BA25-9D65109574CB}"/>
                </a:ext>
              </a:extLst>
            </p:cNvPr>
            <p:cNvSpPr txBox="1"/>
            <p:nvPr/>
          </p:nvSpPr>
          <p:spPr>
            <a:xfrm rot="16200000">
              <a:off x="1182371" y="1500918"/>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66" name="TextBox 65">
              <a:extLst>
                <a:ext uri="{FF2B5EF4-FFF2-40B4-BE49-F238E27FC236}">
                  <a16:creationId xmlns:a16="http://schemas.microsoft.com/office/drawing/2014/main" id="{7464C7CD-03D5-A823-0765-3AA0FF439BFC}"/>
                </a:ext>
              </a:extLst>
            </p:cNvPr>
            <p:cNvSpPr txBox="1"/>
            <p:nvPr/>
          </p:nvSpPr>
          <p:spPr>
            <a:xfrm rot="10800000">
              <a:off x="2340675" y="2312665"/>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p:grpSp>
        <p:nvGrpSpPr>
          <p:cNvPr id="28" name="Group 27">
            <a:extLst>
              <a:ext uri="{FF2B5EF4-FFF2-40B4-BE49-F238E27FC236}">
                <a16:creationId xmlns:a16="http://schemas.microsoft.com/office/drawing/2014/main" id="{A2E8F3B7-892E-6938-2FC9-F6592AEE9D22}"/>
              </a:ext>
            </a:extLst>
          </p:cNvPr>
          <p:cNvGrpSpPr/>
          <p:nvPr/>
        </p:nvGrpSpPr>
        <p:grpSpPr>
          <a:xfrm>
            <a:off x="2916195" y="833664"/>
            <a:ext cx="2138883" cy="432438"/>
            <a:chOff x="2916195" y="833664"/>
            <a:chExt cx="2138883" cy="432438"/>
          </a:xfrm>
        </p:grpSpPr>
        <p:cxnSp>
          <p:nvCxnSpPr>
            <p:cNvPr id="68" name="Straight Arrow Connector 67">
              <a:extLst>
                <a:ext uri="{FF2B5EF4-FFF2-40B4-BE49-F238E27FC236}">
                  <a16:creationId xmlns:a16="http://schemas.microsoft.com/office/drawing/2014/main" id="{E2FAA96E-F678-856D-5E62-6D5EC621BBE5}"/>
                </a:ext>
              </a:extLst>
            </p:cNvPr>
            <p:cNvCxnSpPr>
              <a:cxnSpLocks/>
            </p:cNvCxnSpPr>
            <p:nvPr/>
          </p:nvCxnSpPr>
          <p:spPr>
            <a:xfrm flipH="1">
              <a:off x="2916195" y="1266102"/>
              <a:ext cx="213888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CC425FA-6FFF-27A5-FD5A-68E9B54671F7}"/>
                </a:ext>
              </a:extLst>
            </p:cNvPr>
            <p:cNvSpPr txBox="1"/>
            <p:nvPr/>
          </p:nvSpPr>
          <p:spPr>
            <a:xfrm>
              <a:off x="3423750" y="833664"/>
              <a:ext cx="1120820" cy="369332"/>
            </a:xfrm>
            <a:prstGeom prst="rect">
              <a:avLst/>
            </a:prstGeom>
            <a:noFill/>
          </p:spPr>
          <p:txBody>
            <a:bodyPr wrap="none" rtlCol="0">
              <a:spAutoFit/>
            </a:bodyPr>
            <a:lstStyle/>
            <a:p>
              <a:r>
                <a:rPr lang="en-US" dirty="0"/>
                <a:t>Similarity</a:t>
              </a:r>
            </a:p>
          </p:txBody>
        </p:sp>
      </p:grpSp>
    </p:spTree>
    <p:extLst>
      <p:ext uri="{BB962C8B-B14F-4D97-AF65-F5344CB8AC3E}">
        <p14:creationId xmlns:p14="http://schemas.microsoft.com/office/powerpoint/2010/main" val="134377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Pairwise similarity between sites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5AA75234-AFDC-CBB1-E02B-575711FFE81F}"/>
              </a:ext>
            </a:extLst>
          </p:cNvPr>
          <p:cNvGrpSpPr/>
          <p:nvPr/>
        </p:nvGrpSpPr>
        <p:grpSpPr>
          <a:xfrm rot="5400000">
            <a:off x="1805613" y="2882430"/>
            <a:ext cx="3885008" cy="1359852"/>
            <a:chOff x="1319688" y="2976057"/>
            <a:chExt cx="3885008" cy="1359852"/>
          </a:xfrm>
        </p:grpSpPr>
        <p:sp>
          <p:nvSpPr>
            <p:cNvPr id="6" name="Rectangle 5">
              <a:extLst>
                <a:ext uri="{FF2B5EF4-FFF2-40B4-BE49-F238E27FC236}">
                  <a16:creationId xmlns:a16="http://schemas.microsoft.com/office/drawing/2014/main" id="{92100ACD-441F-2EA4-BB3F-8514E51CCBB6}"/>
                </a:ext>
              </a:extLst>
            </p:cNvPr>
            <p:cNvSpPr/>
            <p:nvPr/>
          </p:nvSpPr>
          <p:spPr>
            <a:xfrm>
              <a:off x="1724648"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7" name="Rectangle 6">
              <a:extLst>
                <a:ext uri="{FF2B5EF4-FFF2-40B4-BE49-F238E27FC236}">
                  <a16:creationId xmlns:a16="http://schemas.microsoft.com/office/drawing/2014/main" id="{6F73FBF0-5C4D-849A-F47F-6E08F2E4B159}"/>
                </a:ext>
              </a:extLst>
            </p:cNvPr>
            <p:cNvSpPr/>
            <p:nvPr/>
          </p:nvSpPr>
          <p:spPr>
            <a:xfrm>
              <a:off x="2159654"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8" name="Rectangle 7">
              <a:extLst>
                <a:ext uri="{FF2B5EF4-FFF2-40B4-BE49-F238E27FC236}">
                  <a16:creationId xmlns:a16="http://schemas.microsoft.com/office/drawing/2014/main" id="{4D8865D6-28AC-A07F-5BFB-2C8673F6A732}"/>
                </a:ext>
              </a:extLst>
            </p:cNvPr>
            <p:cNvSpPr/>
            <p:nvPr/>
          </p:nvSpPr>
          <p:spPr>
            <a:xfrm>
              <a:off x="2594660"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9" name="Rectangle 8">
              <a:extLst>
                <a:ext uri="{FF2B5EF4-FFF2-40B4-BE49-F238E27FC236}">
                  <a16:creationId xmlns:a16="http://schemas.microsoft.com/office/drawing/2014/main" id="{0C5542A6-A8B1-63FA-FA14-078B70BCE1F9}"/>
                </a:ext>
              </a:extLst>
            </p:cNvPr>
            <p:cNvSpPr/>
            <p:nvPr/>
          </p:nvSpPr>
          <p:spPr>
            <a:xfrm>
              <a:off x="3029666"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0" name="Rectangle 9">
              <a:extLst>
                <a:ext uri="{FF2B5EF4-FFF2-40B4-BE49-F238E27FC236}">
                  <a16:creationId xmlns:a16="http://schemas.microsoft.com/office/drawing/2014/main" id="{194D0E2A-8B84-1C27-C0C2-1E18DBAD3553}"/>
                </a:ext>
              </a:extLst>
            </p:cNvPr>
            <p:cNvSpPr/>
            <p:nvPr/>
          </p:nvSpPr>
          <p:spPr>
            <a:xfrm>
              <a:off x="3464672" y="2976057"/>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1" name="Rectangle 10">
              <a:extLst>
                <a:ext uri="{FF2B5EF4-FFF2-40B4-BE49-F238E27FC236}">
                  <a16:creationId xmlns:a16="http://schemas.microsoft.com/office/drawing/2014/main" id="{29DE343D-93EA-E14A-4171-DBF61F764082}"/>
                </a:ext>
              </a:extLst>
            </p:cNvPr>
            <p:cNvSpPr/>
            <p:nvPr/>
          </p:nvSpPr>
          <p:spPr>
            <a:xfrm>
              <a:off x="3899678"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2" name="Rectangle 11">
              <a:extLst>
                <a:ext uri="{FF2B5EF4-FFF2-40B4-BE49-F238E27FC236}">
                  <a16:creationId xmlns:a16="http://schemas.microsoft.com/office/drawing/2014/main" id="{66F8F30E-4FD9-7CE4-13C2-ABA4C8476825}"/>
                </a:ext>
              </a:extLst>
            </p:cNvPr>
            <p:cNvSpPr/>
            <p:nvPr/>
          </p:nvSpPr>
          <p:spPr>
            <a:xfrm>
              <a:off x="4334684"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1A762810-74FC-3251-C998-EBF6910D7E18}"/>
                </a:ext>
              </a:extLst>
            </p:cNvPr>
            <p:cNvSpPr/>
            <p:nvPr/>
          </p:nvSpPr>
          <p:spPr>
            <a:xfrm>
              <a:off x="4769690"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4" name="Rectangle 13">
              <a:extLst>
                <a:ext uri="{FF2B5EF4-FFF2-40B4-BE49-F238E27FC236}">
                  <a16:creationId xmlns:a16="http://schemas.microsoft.com/office/drawing/2014/main" id="{7CE1F224-9F31-6DD1-6614-31FFB5734554}"/>
                </a:ext>
              </a:extLst>
            </p:cNvPr>
            <p:cNvSpPr/>
            <p:nvPr/>
          </p:nvSpPr>
          <p:spPr>
            <a:xfrm>
              <a:off x="3464672"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5" name="Rectangle 14">
              <a:extLst>
                <a:ext uri="{FF2B5EF4-FFF2-40B4-BE49-F238E27FC236}">
                  <a16:creationId xmlns:a16="http://schemas.microsoft.com/office/drawing/2014/main" id="{29B80F36-0C32-CBC1-EF0B-244D24D524BD}"/>
                </a:ext>
              </a:extLst>
            </p:cNvPr>
            <p:cNvSpPr/>
            <p:nvPr/>
          </p:nvSpPr>
          <p:spPr>
            <a:xfrm>
              <a:off x="3899678"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6" name="Rectangle 15">
              <a:extLst>
                <a:ext uri="{FF2B5EF4-FFF2-40B4-BE49-F238E27FC236}">
                  <a16:creationId xmlns:a16="http://schemas.microsoft.com/office/drawing/2014/main" id="{D51954E1-4B48-10B5-6EF2-968771517F20}"/>
                </a:ext>
              </a:extLst>
            </p:cNvPr>
            <p:cNvSpPr/>
            <p:nvPr/>
          </p:nvSpPr>
          <p:spPr>
            <a:xfrm>
              <a:off x="4334684"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17" name="Rectangle 16">
              <a:extLst>
                <a:ext uri="{FF2B5EF4-FFF2-40B4-BE49-F238E27FC236}">
                  <a16:creationId xmlns:a16="http://schemas.microsoft.com/office/drawing/2014/main" id="{67B9B7BF-8214-6E57-9F3B-C538E84F33DE}"/>
                </a:ext>
              </a:extLst>
            </p:cNvPr>
            <p:cNvSpPr/>
            <p:nvPr/>
          </p:nvSpPr>
          <p:spPr>
            <a:xfrm>
              <a:off x="2594660"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18" name="Rectangle 17">
              <a:extLst>
                <a:ext uri="{FF2B5EF4-FFF2-40B4-BE49-F238E27FC236}">
                  <a16:creationId xmlns:a16="http://schemas.microsoft.com/office/drawing/2014/main" id="{3B5500DD-1956-E84B-F70E-DE2894527C22}"/>
                </a:ext>
              </a:extLst>
            </p:cNvPr>
            <p:cNvSpPr/>
            <p:nvPr/>
          </p:nvSpPr>
          <p:spPr>
            <a:xfrm>
              <a:off x="1724648"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Times New Roman" panose="02020603050405020304" pitchFamily="18" charset="0"/>
              </a:endParaRPr>
            </a:p>
          </p:txBody>
        </p:sp>
        <p:sp>
          <p:nvSpPr>
            <p:cNvPr id="19" name="Rectangle 18">
              <a:extLst>
                <a:ext uri="{FF2B5EF4-FFF2-40B4-BE49-F238E27FC236}">
                  <a16:creationId xmlns:a16="http://schemas.microsoft.com/office/drawing/2014/main" id="{4587429D-BB6C-11BA-A527-C54AD1037E84}"/>
                </a:ext>
              </a:extLst>
            </p:cNvPr>
            <p:cNvSpPr/>
            <p:nvPr/>
          </p:nvSpPr>
          <p:spPr>
            <a:xfrm>
              <a:off x="2159654" y="3419939"/>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0" name="Rectangle 19">
              <a:extLst>
                <a:ext uri="{FF2B5EF4-FFF2-40B4-BE49-F238E27FC236}">
                  <a16:creationId xmlns:a16="http://schemas.microsoft.com/office/drawing/2014/main" id="{3D84B87D-141C-931B-E39F-F4500A0CD77F}"/>
                </a:ext>
              </a:extLst>
            </p:cNvPr>
            <p:cNvSpPr/>
            <p:nvPr/>
          </p:nvSpPr>
          <p:spPr>
            <a:xfrm>
              <a:off x="3029666" y="3419939"/>
              <a:ext cx="435006" cy="443882"/>
            </a:xfrm>
            <a:prstGeom prst="rect">
              <a:avLst/>
            </a:prstGeom>
            <a:solidFill>
              <a:schemeClr val="tx1"/>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cs typeface="Times New Roman" panose="02020603050405020304" pitchFamily="18" charset="0"/>
                </a:rPr>
                <a:t>1</a:t>
              </a:r>
            </a:p>
          </p:txBody>
        </p:sp>
        <p:sp>
          <p:nvSpPr>
            <p:cNvPr id="21" name="Rectangle 20">
              <a:extLst>
                <a:ext uri="{FF2B5EF4-FFF2-40B4-BE49-F238E27FC236}">
                  <a16:creationId xmlns:a16="http://schemas.microsoft.com/office/drawing/2014/main" id="{73F321E1-7B63-BF99-B403-1180CF2AD918}"/>
                </a:ext>
              </a:extLst>
            </p:cNvPr>
            <p:cNvSpPr/>
            <p:nvPr/>
          </p:nvSpPr>
          <p:spPr>
            <a:xfrm>
              <a:off x="4769690" y="2976057"/>
              <a:ext cx="435006" cy="443882"/>
            </a:xfrm>
            <a:prstGeom prst="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cs typeface="Times New Roman" panose="02020603050405020304" pitchFamily="18" charset="0"/>
              </a:endParaRPr>
            </a:p>
          </p:txBody>
        </p:sp>
        <p:sp>
          <p:nvSpPr>
            <p:cNvPr id="22" name="TextBox 21">
              <a:extLst>
                <a:ext uri="{FF2B5EF4-FFF2-40B4-BE49-F238E27FC236}">
                  <a16:creationId xmlns:a16="http://schemas.microsoft.com/office/drawing/2014/main" id="{9FA4E912-0D85-B1F5-C863-D3ECC521453E}"/>
                </a:ext>
              </a:extLst>
            </p:cNvPr>
            <p:cNvSpPr txBox="1"/>
            <p:nvPr/>
          </p:nvSpPr>
          <p:spPr>
            <a:xfrm rot="16200000">
              <a:off x="1155540" y="3235274"/>
              <a:ext cx="697627" cy="369332"/>
            </a:xfrm>
            <a:prstGeom prst="rect">
              <a:avLst/>
            </a:prstGeom>
            <a:noFill/>
          </p:spPr>
          <p:txBody>
            <a:bodyPr wrap="none" rtlCol="0">
              <a:spAutoFit/>
            </a:bodyPr>
            <a:lstStyle/>
            <a:p>
              <a:r>
                <a:rPr lang="en-US" dirty="0">
                  <a:cs typeface="Times New Roman" panose="02020603050405020304" pitchFamily="18" charset="0"/>
                </a:rPr>
                <a:t>Sites</a:t>
              </a:r>
            </a:p>
          </p:txBody>
        </p:sp>
        <p:sp>
          <p:nvSpPr>
            <p:cNvPr id="23" name="TextBox 22">
              <a:extLst>
                <a:ext uri="{FF2B5EF4-FFF2-40B4-BE49-F238E27FC236}">
                  <a16:creationId xmlns:a16="http://schemas.microsoft.com/office/drawing/2014/main" id="{F3EEC55E-434D-7E19-BD29-27F1D02EB319}"/>
                </a:ext>
              </a:extLst>
            </p:cNvPr>
            <p:cNvSpPr txBox="1"/>
            <p:nvPr/>
          </p:nvSpPr>
          <p:spPr>
            <a:xfrm rot="10800000">
              <a:off x="2993473" y="3966577"/>
              <a:ext cx="1005403" cy="369332"/>
            </a:xfrm>
            <a:prstGeom prst="rect">
              <a:avLst/>
            </a:prstGeom>
            <a:noFill/>
          </p:spPr>
          <p:txBody>
            <a:bodyPr wrap="none" rtlCol="0">
              <a:spAutoFit/>
            </a:bodyPr>
            <a:lstStyle/>
            <a:p>
              <a:r>
                <a:rPr lang="en-US" dirty="0">
                  <a:cs typeface="Times New Roman" panose="02020603050405020304" pitchFamily="18" charset="0"/>
                </a:rPr>
                <a:t>Species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BF0F814-EB4E-6D03-3FC0-8A7F070D298E}"/>
                  </a:ext>
                </a:extLst>
              </p:cNvPr>
              <p:cNvSpPr txBox="1"/>
              <p:nvPr/>
            </p:nvSpPr>
            <p:spPr>
              <a:xfrm>
                <a:off x="5316712" y="3436465"/>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𝑎</m:t>
                      </m:r>
                    </m:oMath>
                  </m:oMathPara>
                </a14:m>
                <a:endParaRPr lang="en-US" sz="2800" dirty="0"/>
              </a:p>
            </p:txBody>
          </p:sp>
        </mc:Choice>
        <mc:Fallback xmlns="">
          <p:sp>
            <p:nvSpPr>
              <p:cNvPr id="28" name="TextBox 27">
                <a:extLst>
                  <a:ext uri="{FF2B5EF4-FFF2-40B4-BE49-F238E27FC236}">
                    <a16:creationId xmlns:a16="http://schemas.microsoft.com/office/drawing/2014/main" id="{8BF0F814-EB4E-6D03-3FC0-8A7F070D298E}"/>
                  </a:ext>
                </a:extLst>
              </p:cNvPr>
              <p:cNvSpPr txBox="1">
                <a:spLocks noRot="1" noChangeAspect="1" noMove="1" noResize="1" noEditPoints="1" noAdjustHandles="1" noChangeArrowheads="1" noChangeShapeType="1" noTextEdit="1"/>
              </p:cNvSpPr>
              <p:nvPr/>
            </p:nvSpPr>
            <p:spPr>
              <a:xfrm>
                <a:off x="5316712" y="3436465"/>
                <a:ext cx="396240" cy="523220"/>
              </a:xfrm>
              <a:prstGeom prst="rect">
                <a:avLst/>
              </a:prstGeom>
              <a:blipFill>
                <a:blip r:embed="rId3"/>
                <a:stretch>
                  <a:fillRect/>
                </a:stretch>
              </a:blipFill>
            </p:spPr>
            <p:txBody>
              <a:bodyPr/>
              <a:lstStyle/>
              <a:p>
                <a:r>
                  <a:rPr lang="en-US">
                    <a:noFill/>
                  </a:rPr>
                  <a:t> </a:t>
                </a:r>
              </a:p>
            </p:txBody>
          </p:sp>
        </mc:Fallback>
      </mc:AlternateContent>
      <p:sp>
        <p:nvSpPr>
          <p:cNvPr id="29" name="Right Brace 28">
            <a:extLst>
              <a:ext uri="{FF2B5EF4-FFF2-40B4-BE49-F238E27FC236}">
                <a16:creationId xmlns:a16="http://schemas.microsoft.com/office/drawing/2014/main" id="{AFFBD0A7-087E-1714-D076-26082391B738}"/>
              </a:ext>
            </a:extLst>
          </p:cNvPr>
          <p:cNvSpPr/>
          <p:nvPr/>
        </p:nvSpPr>
        <p:spPr>
          <a:xfrm>
            <a:off x="4658038" y="207272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EFA1F51-FB65-C367-B8BD-5368EC97E38A}"/>
                  </a:ext>
                </a:extLst>
              </p:cNvPr>
              <p:cNvSpPr txBox="1"/>
              <p:nvPr/>
            </p:nvSpPr>
            <p:spPr>
              <a:xfrm>
                <a:off x="5024894" y="2407249"/>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dirty="0"/>
              </a:p>
            </p:txBody>
          </p:sp>
        </mc:Choice>
        <mc:Fallback xmlns="">
          <p:sp>
            <p:nvSpPr>
              <p:cNvPr id="32" name="TextBox 31">
                <a:extLst>
                  <a:ext uri="{FF2B5EF4-FFF2-40B4-BE49-F238E27FC236}">
                    <a16:creationId xmlns:a16="http://schemas.microsoft.com/office/drawing/2014/main" id="{0EFA1F51-FB65-C367-B8BD-5368EC97E38A}"/>
                  </a:ext>
                </a:extLst>
              </p:cNvPr>
              <p:cNvSpPr txBox="1">
                <a:spLocks noRot="1" noChangeAspect="1" noMove="1" noResize="1" noEditPoints="1" noAdjustHandles="1" noChangeArrowheads="1" noChangeShapeType="1" noTextEdit="1"/>
              </p:cNvSpPr>
              <p:nvPr/>
            </p:nvSpPr>
            <p:spPr>
              <a:xfrm>
                <a:off x="5024894" y="2407249"/>
                <a:ext cx="39624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8C41C80-DAAC-996F-A389-0F24671F21BE}"/>
                  </a:ext>
                </a:extLst>
              </p:cNvPr>
              <p:cNvSpPr txBox="1"/>
              <p:nvPr/>
            </p:nvSpPr>
            <p:spPr>
              <a:xfrm>
                <a:off x="4963635" y="4546634"/>
                <a:ext cx="39624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m:t>
                      </m:r>
                    </m:oMath>
                  </m:oMathPara>
                </a14:m>
                <a:endParaRPr lang="en-US" sz="2800" dirty="0"/>
              </a:p>
            </p:txBody>
          </p:sp>
        </mc:Choice>
        <mc:Fallback xmlns="">
          <p:sp>
            <p:nvSpPr>
              <p:cNvPr id="33" name="TextBox 32">
                <a:extLst>
                  <a:ext uri="{FF2B5EF4-FFF2-40B4-BE49-F238E27FC236}">
                    <a16:creationId xmlns:a16="http://schemas.microsoft.com/office/drawing/2014/main" id="{D8C41C80-DAAC-996F-A389-0F24671F21BE}"/>
                  </a:ext>
                </a:extLst>
              </p:cNvPr>
              <p:cNvSpPr txBox="1">
                <a:spLocks noRot="1" noChangeAspect="1" noMove="1" noResize="1" noEditPoints="1" noAdjustHandles="1" noChangeArrowheads="1" noChangeShapeType="1" noTextEdit="1"/>
              </p:cNvSpPr>
              <p:nvPr/>
            </p:nvSpPr>
            <p:spPr>
              <a:xfrm>
                <a:off x="4963635" y="4546634"/>
                <a:ext cx="396240" cy="523220"/>
              </a:xfrm>
              <a:prstGeom prst="rect">
                <a:avLst/>
              </a:prstGeom>
              <a:blipFill>
                <a:blip r:embed="rId5"/>
                <a:stretch>
                  <a:fillRect/>
                </a:stretch>
              </a:blipFill>
            </p:spPr>
            <p:txBody>
              <a:bodyPr/>
              <a:lstStyle/>
              <a:p>
                <a:r>
                  <a:rPr lang="en-US">
                    <a:noFill/>
                  </a:rPr>
                  <a:t> </a:t>
                </a:r>
              </a:p>
            </p:txBody>
          </p:sp>
        </mc:Fallback>
      </mc:AlternateContent>
      <p:sp>
        <p:nvSpPr>
          <p:cNvPr id="35" name="Right Brace 34">
            <a:extLst>
              <a:ext uri="{FF2B5EF4-FFF2-40B4-BE49-F238E27FC236}">
                <a16:creationId xmlns:a16="http://schemas.microsoft.com/office/drawing/2014/main" id="{F0FF487E-9F69-DA08-E1EC-F1B021B954EF}"/>
              </a:ext>
            </a:extLst>
          </p:cNvPr>
          <p:cNvSpPr/>
          <p:nvPr/>
        </p:nvSpPr>
        <p:spPr>
          <a:xfrm>
            <a:off x="4658038" y="4247755"/>
            <a:ext cx="273723" cy="1209191"/>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p:sp>
        <p:nvSpPr>
          <p:cNvPr id="67" name="Right Brace 66">
            <a:extLst>
              <a:ext uri="{FF2B5EF4-FFF2-40B4-BE49-F238E27FC236}">
                <a16:creationId xmlns:a16="http://schemas.microsoft.com/office/drawing/2014/main" id="{2185ED2E-8924-7EB7-35FE-660157558A91}"/>
              </a:ext>
            </a:extLst>
          </p:cNvPr>
          <p:cNvSpPr/>
          <p:nvPr/>
        </p:nvSpPr>
        <p:spPr>
          <a:xfrm>
            <a:off x="5024894" y="3293637"/>
            <a:ext cx="273723" cy="906205"/>
          </a:xfrm>
          <a:prstGeom prst="rightBrac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a:solidFill>
                  <a:schemeClr val="tx1"/>
                </a:solidFill>
              </a:ln>
            </a:endParaRP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C0F8282-0C7B-93E1-72AB-633D309C5B93}"/>
                  </a:ext>
                </a:extLst>
              </p:cNvPr>
              <p:cNvSpPr txBox="1"/>
              <p:nvPr/>
            </p:nvSpPr>
            <p:spPr>
              <a:xfrm>
                <a:off x="6839783" y="1903504"/>
                <a:ext cx="2256965" cy="638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𝛽</m:t>
                          </m:r>
                        </m:e>
                        <m:sub>
                          <m:r>
                            <a:rPr lang="en-US" sz="2400" b="0" i="1" smtClean="0">
                              <a:latin typeface="Cambria Math" panose="02040503050406030204" pitchFamily="18" charset="0"/>
                            </a:rPr>
                            <m:t>𝑗𝑎𝑐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𝑎</m:t>
                          </m:r>
                        </m:num>
                        <m:den>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r>
                            <a:rPr lang="en-US" sz="2400" b="0" i="1" smtClean="0">
                              <a:latin typeface="Cambria Math" panose="02040503050406030204" pitchFamily="18" charset="0"/>
                            </a:rPr>
                            <m:t>𝑐</m:t>
                          </m:r>
                        </m:den>
                      </m:f>
                    </m:oMath>
                  </m:oMathPara>
                </a14:m>
                <a:endParaRPr lang="en-US" sz="2400" dirty="0"/>
              </a:p>
            </p:txBody>
          </p:sp>
        </mc:Choice>
        <mc:Fallback xmlns="">
          <p:sp>
            <p:nvSpPr>
              <p:cNvPr id="72" name="TextBox 71">
                <a:extLst>
                  <a:ext uri="{FF2B5EF4-FFF2-40B4-BE49-F238E27FC236}">
                    <a16:creationId xmlns:a16="http://schemas.microsoft.com/office/drawing/2014/main" id="{5C0F8282-0C7B-93E1-72AB-633D309C5B93}"/>
                  </a:ext>
                </a:extLst>
              </p:cNvPr>
              <p:cNvSpPr txBox="1">
                <a:spLocks noRot="1" noChangeAspect="1" noMove="1" noResize="1" noEditPoints="1" noAdjustHandles="1" noChangeArrowheads="1" noChangeShapeType="1" noTextEdit="1"/>
              </p:cNvSpPr>
              <p:nvPr/>
            </p:nvSpPr>
            <p:spPr>
              <a:xfrm>
                <a:off x="6839783" y="1903504"/>
                <a:ext cx="2256965" cy="638701"/>
              </a:xfrm>
              <a:prstGeom prst="rect">
                <a:avLst/>
              </a:prstGeom>
              <a:blipFill>
                <a:blip r:embed="rId8"/>
                <a:stretch>
                  <a:fillRect/>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5C0BDFAE-593F-7A85-A689-EE0274DC7B41}"/>
              </a:ext>
            </a:extLst>
          </p:cNvPr>
          <p:cNvSpPr txBox="1"/>
          <p:nvPr/>
        </p:nvSpPr>
        <p:spPr>
          <a:xfrm>
            <a:off x="294642" y="5986975"/>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Legendre &amp; Legendre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Numerical Ecology</a:t>
            </a:r>
          </a:p>
          <a:p>
            <a:pPr marL="0" marR="0" lvl="0" indent="0" rtl="0" hangingPunct="0">
              <a:lnSpc>
                <a:spcPct val="100000"/>
              </a:lnSpc>
              <a:spcBef>
                <a:spcPts val="0"/>
              </a:spcBef>
              <a:spcAft>
                <a:spcPts val="0"/>
              </a:spcAft>
              <a:buNone/>
              <a:tabLst/>
              <a:defRPr sz="1600"/>
            </a:pPr>
            <a:r>
              <a:rPr lang="en-US" sz="1600" b="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Koleff</a:t>
            </a:r>
            <a:r>
              <a:rPr lang="en-US" sz="1600" b="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 Anim. Ecol.</a:t>
            </a:r>
          </a:p>
        </p:txBody>
      </p:sp>
      <p:cxnSp>
        <p:nvCxnSpPr>
          <p:cNvPr id="74" name="Straight Connector 73">
            <a:extLst>
              <a:ext uri="{FF2B5EF4-FFF2-40B4-BE49-F238E27FC236}">
                <a16:creationId xmlns:a16="http://schemas.microsoft.com/office/drawing/2014/main" id="{C8262DB2-C59B-B9CE-35EE-3BBCF3D3CA6D}"/>
              </a:ext>
            </a:extLst>
          </p:cNvPr>
          <p:cNvCxnSpPr>
            <a:cxnSpLocks/>
          </p:cNvCxnSpPr>
          <p:nvPr/>
        </p:nvCxnSpPr>
        <p:spPr>
          <a:xfrm>
            <a:off x="381000" y="5958400"/>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050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Maps of forest change at 30 m resolution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78CE91BF-1D4A-ABDC-BD29-8A7D1E36ACBD}"/>
              </a:ext>
            </a:extLst>
          </p:cNvPr>
          <p:cNvSpPr txBox="1"/>
          <p:nvPr/>
        </p:nvSpPr>
        <p:spPr>
          <a:xfrm>
            <a:off x="284014" y="6122011"/>
            <a:ext cx="2829621" cy="338554"/>
          </a:xfrm>
          <a:prstGeom prst="rect">
            <a:avLst/>
          </a:prstGeom>
          <a:noFill/>
        </p:spPr>
        <p:txBody>
          <a:bodyPr wrap="none" rtlCol="0">
            <a:spAutoFit/>
          </a:bodyPr>
          <a:lstStyle/>
          <a:p>
            <a:r>
              <a:rPr lang="en-US" sz="1600" dirty="0"/>
              <a:t>Hansen et al. (2013) </a:t>
            </a:r>
            <a:r>
              <a:rPr lang="en-US" sz="1600" i="1" dirty="0"/>
              <a:t>Science</a:t>
            </a:r>
          </a:p>
        </p:txBody>
      </p:sp>
      <p:cxnSp>
        <p:nvCxnSpPr>
          <p:cNvPr id="14" name="Straight Connector 13">
            <a:extLst>
              <a:ext uri="{FF2B5EF4-FFF2-40B4-BE49-F238E27FC236}">
                <a16:creationId xmlns:a16="http://schemas.microsoft.com/office/drawing/2014/main" id="{BF4A86B5-08DA-A226-66F9-BDC3BD0DED86}"/>
              </a:ext>
            </a:extLst>
          </p:cNvPr>
          <p:cNvCxnSpPr>
            <a:cxnSpLocks/>
          </p:cNvCxnSpPr>
          <p:nvPr/>
        </p:nvCxnSpPr>
        <p:spPr>
          <a:xfrm>
            <a:off x="360214" y="6061031"/>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5FCA908-EE27-A5C2-7304-BC1E0ECD509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87" y="1225116"/>
            <a:ext cx="10648250" cy="4406635"/>
          </a:xfrm>
          <a:prstGeom prst="rect">
            <a:avLst/>
          </a:prstGeom>
        </p:spPr>
      </p:pic>
    </p:spTree>
    <p:extLst>
      <p:ext uri="{BB962C8B-B14F-4D97-AF65-F5344CB8AC3E}">
        <p14:creationId xmlns:p14="http://schemas.microsoft.com/office/powerpoint/2010/main" val="37841909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Even if richness is stable, composition changes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50</a:t>
            </a:fld>
            <a:endParaRPr lang="cs-CZ"/>
          </a:p>
        </p:txBody>
      </p:sp>
      <p:sp>
        <p:nvSpPr>
          <p:cNvPr id="10" name="TextBox 9">
            <a:extLst>
              <a:ext uri="{FF2B5EF4-FFF2-40B4-BE49-F238E27FC236}">
                <a16:creationId xmlns:a16="http://schemas.microsoft.com/office/drawing/2014/main" id="{08161636-3C71-4DC7-8E27-B4E02E2DEB78}"/>
              </a:ext>
            </a:extLst>
          </p:cNvPr>
          <p:cNvSpPr txBox="1"/>
          <p:nvPr/>
        </p:nvSpPr>
        <p:spPr>
          <a:xfrm>
            <a:off x="324653" y="6188664"/>
            <a:ext cx="5580374" cy="338554"/>
          </a:xfrm>
          <a:prstGeom prst="rect">
            <a:avLst/>
          </a:prstGeom>
          <a:noFill/>
        </p:spPr>
        <p:txBody>
          <a:bodyPr wrap="none" rtlCol="0">
            <a:spAutoFit/>
          </a:bodyPr>
          <a:lstStyle/>
          <a:p>
            <a:r>
              <a:rPr lang="en-US" sz="1600" dirty="0" err="1"/>
              <a:t>Dornelas</a:t>
            </a:r>
            <a:r>
              <a:rPr lang="en-US" sz="1600" dirty="0"/>
              <a:t> et al. (2014) </a:t>
            </a:r>
            <a:r>
              <a:rPr lang="en-US" sz="1600" i="1" dirty="0"/>
              <a:t>Science, </a:t>
            </a:r>
            <a:r>
              <a:rPr lang="en-US" sz="1600" dirty="0" err="1"/>
              <a:t>Dornelas</a:t>
            </a:r>
            <a:r>
              <a:rPr lang="en-US" sz="1600" dirty="0"/>
              <a:t> et al. (2017) </a:t>
            </a:r>
            <a:r>
              <a:rPr lang="en-US" sz="1600" i="1" dirty="0"/>
              <a:t>GEB</a:t>
            </a:r>
            <a:r>
              <a:rPr lang="en-US" sz="1600" dirty="0"/>
              <a:t> </a:t>
            </a:r>
          </a:p>
        </p:txBody>
      </p:sp>
      <p:cxnSp>
        <p:nvCxnSpPr>
          <p:cNvPr id="7" name="Straight Connector 6">
            <a:extLst>
              <a:ext uri="{FF2B5EF4-FFF2-40B4-BE49-F238E27FC236}">
                <a16:creationId xmlns:a16="http://schemas.microsoft.com/office/drawing/2014/main" id="{F1E61AE3-06A1-43C8-9977-5F0BBF572C03}"/>
              </a:ext>
            </a:extLst>
          </p:cNvPr>
          <p:cNvCxnSpPr>
            <a:cxnSpLocks/>
          </p:cNvCxnSpPr>
          <p:nvPr/>
        </p:nvCxnSpPr>
        <p:spPr>
          <a:xfrm>
            <a:off x="379264" y="614675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pic>
        <p:nvPicPr>
          <p:cNvPr id="11" name="Picture 10">
            <a:extLst>
              <a:ext uri="{FF2B5EF4-FFF2-40B4-BE49-F238E27FC236}">
                <a16:creationId xmlns:a16="http://schemas.microsoft.com/office/drawing/2014/main" id="{4035DAAF-963A-7F24-5CDC-14AB6315B44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8749" y="851672"/>
            <a:ext cx="4137122" cy="3777962"/>
          </a:xfrm>
          <a:prstGeom prst="rect">
            <a:avLst/>
          </a:prstGeom>
        </p:spPr>
      </p:pic>
      <p:sp>
        <p:nvSpPr>
          <p:cNvPr id="5" name="TextBox 4">
            <a:extLst>
              <a:ext uri="{FF2B5EF4-FFF2-40B4-BE49-F238E27FC236}">
                <a16:creationId xmlns:a16="http://schemas.microsoft.com/office/drawing/2014/main" id="{3AB52BC6-F9FB-2B38-7566-B4A90F159EF5}"/>
              </a:ext>
            </a:extLst>
          </p:cNvPr>
          <p:cNvSpPr txBox="1"/>
          <p:nvPr/>
        </p:nvSpPr>
        <p:spPr>
          <a:xfrm>
            <a:off x="1268748" y="4853371"/>
            <a:ext cx="10069811" cy="1200329"/>
          </a:xfrm>
          <a:prstGeom prst="rect">
            <a:avLst/>
          </a:prstGeom>
          <a:noFill/>
        </p:spPr>
        <p:txBody>
          <a:bodyPr wrap="square">
            <a:spAutoFit/>
          </a:bodyPr>
          <a:lstStyle/>
          <a:p>
            <a:pPr algn="l"/>
            <a:r>
              <a:rPr lang="en-US" sz="1200" b="1" i="0" dirty="0">
                <a:solidFill>
                  <a:srgbClr val="262626"/>
                </a:solidFill>
                <a:effectLst/>
                <a:latin typeface="roboto" panose="02000000000000000000" pitchFamily="2" charset="0"/>
              </a:rPr>
              <a:t>Fig. 2 Temporal change in α diversity and temporal β diversity.</a:t>
            </a:r>
          </a:p>
          <a:p>
            <a:pPr algn="l"/>
            <a:r>
              <a:rPr lang="en-US" sz="1200" b="0" i="0" dirty="0">
                <a:solidFill>
                  <a:srgbClr val="707070"/>
                </a:solidFill>
                <a:effectLst/>
                <a:latin typeface="roboto" panose="02000000000000000000" pitchFamily="2" charset="0"/>
              </a:rPr>
              <a:t>(</a:t>
            </a:r>
            <a:r>
              <a:rPr lang="en-US" sz="1200" b="1" i="0" dirty="0">
                <a:solidFill>
                  <a:srgbClr val="707070"/>
                </a:solidFill>
                <a:effectLst/>
                <a:latin typeface="roboto" panose="02000000000000000000" pitchFamily="2" charset="0"/>
              </a:rPr>
              <a:t>A</a:t>
            </a:r>
            <a:r>
              <a:rPr lang="en-US" sz="1200" b="0" i="0" dirty="0">
                <a:solidFill>
                  <a:srgbClr val="707070"/>
                </a:solidFill>
                <a:effectLst/>
                <a:latin typeface="roboto" panose="02000000000000000000" pitchFamily="2" charset="0"/>
              </a:rPr>
              <a:t> and </a:t>
            </a:r>
            <a:r>
              <a:rPr lang="en-US" sz="1200" b="1" i="0" dirty="0">
                <a:solidFill>
                  <a:srgbClr val="707070"/>
                </a:solidFill>
                <a:effectLst/>
                <a:latin typeface="roboto" panose="02000000000000000000" pitchFamily="2" charset="0"/>
              </a:rPr>
              <a:t>B</a:t>
            </a:r>
            <a:r>
              <a:rPr lang="en-US" sz="1200" b="0" i="0" dirty="0">
                <a:solidFill>
                  <a:srgbClr val="707070"/>
                </a:solidFill>
                <a:effectLst/>
                <a:latin typeface="roboto" panose="02000000000000000000" pitchFamily="2" charset="0"/>
              </a:rPr>
              <a:t>) Temporal change in species richness (A) and species composition (B) as measured by Jaccard similarity between each sample and the first sample in the time series. Data points are represented by gray circles and models fitted by solid lines. The black line corresponds to a model in which a single slope, but different intercepts, were fitted to all the time series, and is represented here with the mean intercept. The colored lines correspond to a model where each time series had a different slope and intercept. Color coding corresponds to Fig. 1. Figure S10 presents a similar analysis for a different approach to rarefaction.</a:t>
            </a:r>
          </a:p>
        </p:txBody>
      </p:sp>
      <p:grpSp>
        <p:nvGrpSpPr>
          <p:cNvPr id="12" name="Group 11">
            <a:extLst>
              <a:ext uri="{FF2B5EF4-FFF2-40B4-BE49-F238E27FC236}">
                <a16:creationId xmlns:a16="http://schemas.microsoft.com/office/drawing/2014/main" id="{87263303-F5E3-F533-1232-62CF529A8C31}"/>
              </a:ext>
            </a:extLst>
          </p:cNvPr>
          <p:cNvGrpSpPr/>
          <p:nvPr/>
        </p:nvGrpSpPr>
        <p:grpSpPr>
          <a:xfrm>
            <a:off x="5653567" y="851672"/>
            <a:ext cx="5875492" cy="3850524"/>
            <a:chOff x="5653567" y="851672"/>
            <a:chExt cx="5875492" cy="3850524"/>
          </a:xfrm>
        </p:grpSpPr>
        <p:pic>
          <p:nvPicPr>
            <p:cNvPr id="9" name="Picture 8">
              <a:extLst>
                <a:ext uri="{FF2B5EF4-FFF2-40B4-BE49-F238E27FC236}">
                  <a16:creationId xmlns:a16="http://schemas.microsoft.com/office/drawing/2014/main" id="{C908C52E-33EB-23FD-2495-C341EBB23E7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53567" y="851672"/>
              <a:ext cx="4496273" cy="3850524"/>
            </a:xfrm>
            <a:prstGeom prst="rect">
              <a:avLst/>
            </a:prstGeom>
          </p:spPr>
        </p:pic>
        <p:sp>
          <p:nvSpPr>
            <p:cNvPr id="8" name="TextBox 7">
              <a:extLst>
                <a:ext uri="{FF2B5EF4-FFF2-40B4-BE49-F238E27FC236}">
                  <a16:creationId xmlns:a16="http://schemas.microsoft.com/office/drawing/2014/main" id="{116943CA-4108-3E49-AAC4-0678F7BEF046}"/>
                </a:ext>
              </a:extLst>
            </p:cNvPr>
            <p:cNvSpPr txBox="1"/>
            <p:nvPr/>
          </p:nvSpPr>
          <p:spPr>
            <a:xfrm>
              <a:off x="8465819" y="1054775"/>
              <a:ext cx="3063240" cy="2031325"/>
            </a:xfrm>
            <a:prstGeom prst="rect">
              <a:avLst/>
            </a:prstGeom>
            <a:noFill/>
          </p:spPr>
          <p:txBody>
            <a:bodyPr wrap="square" rtlCol="0">
              <a:spAutoFit/>
            </a:bodyPr>
            <a:lstStyle/>
            <a:p>
              <a:r>
                <a:rPr lang="en-US" dirty="0"/>
                <a:t>As time goes, communities become more and more dissimilar from the initial state.</a:t>
              </a:r>
            </a:p>
            <a:p>
              <a:endParaRPr lang="en-US" dirty="0"/>
            </a:p>
            <a:p>
              <a:r>
                <a:rPr lang="en-US" dirty="0"/>
                <a:t>This is a “temporal decay” of compositional similarity.</a:t>
              </a:r>
            </a:p>
          </p:txBody>
        </p:sp>
      </p:grpSp>
    </p:spTree>
    <p:extLst>
      <p:ext uri="{BB962C8B-B14F-4D97-AF65-F5344CB8AC3E}">
        <p14:creationId xmlns:p14="http://schemas.microsoft.com/office/powerpoint/2010/main" val="320283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Biotic homogenization </a:t>
            </a:r>
            <a:r>
              <a:rPr lang="en-US" dirty="0"/>
              <a:t>vs differentiation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83" name="Group 182">
            <a:extLst>
              <a:ext uri="{FF2B5EF4-FFF2-40B4-BE49-F238E27FC236}">
                <a16:creationId xmlns:a16="http://schemas.microsoft.com/office/drawing/2014/main" id="{37337E90-6E61-F103-C615-D79286E2F477}"/>
              </a:ext>
            </a:extLst>
          </p:cNvPr>
          <p:cNvGrpSpPr/>
          <p:nvPr/>
        </p:nvGrpSpPr>
        <p:grpSpPr>
          <a:xfrm>
            <a:off x="1460481" y="2775311"/>
            <a:ext cx="550122" cy="532549"/>
            <a:chOff x="2237720" y="2601157"/>
            <a:chExt cx="550122" cy="532549"/>
          </a:xfrm>
        </p:grpSpPr>
        <p:sp>
          <p:nvSpPr>
            <p:cNvPr id="184" name="Oval 183">
              <a:extLst>
                <a:ext uri="{FF2B5EF4-FFF2-40B4-BE49-F238E27FC236}">
                  <a16:creationId xmlns:a16="http://schemas.microsoft.com/office/drawing/2014/main" id="{0B477784-BAC7-CDDD-B7C5-8B0F876B28A8}"/>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5" name="Oval 184">
              <a:extLst>
                <a:ext uri="{FF2B5EF4-FFF2-40B4-BE49-F238E27FC236}">
                  <a16:creationId xmlns:a16="http://schemas.microsoft.com/office/drawing/2014/main" id="{8802344F-0A8A-5C23-85C5-30FF10D43834}"/>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6" name="Oval 185">
              <a:extLst>
                <a:ext uri="{FF2B5EF4-FFF2-40B4-BE49-F238E27FC236}">
                  <a16:creationId xmlns:a16="http://schemas.microsoft.com/office/drawing/2014/main" id="{8E39C822-D131-4031-144E-EC7642ABDAAC}"/>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7" name="Oval 186">
              <a:extLst>
                <a:ext uri="{FF2B5EF4-FFF2-40B4-BE49-F238E27FC236}">
                  <a16:creationId xmlns:a16="http://schemas.microsoft.com/office/drawing/2014/main" id="{E81F45ED-7191-FECC-0D94-2FAEEADBA56D}"/>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ADAD2FE3-46D3-2C48-D239-7A23C7071D81}"/>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2EC62F7F-0806-12C7-90BF-2933673A25E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2C860365-4EC2-C59F-D17C-C90DF1E5ECF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E585E991-F9EF-E38F-6814-986DB8702458}"/>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6DFCD67C-E99D-E18E-2487-F9630146493F}"/>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BD298691-E846-9F71-E491-9EBE9C5CA63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14E0A558-5FAA-AA3B-C58F-F268C919712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F7FCCCFC-01E0-59C4-FF09-48F6E1B83BED}"/>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388" name="Group 387">
            <a:extLst>
              <a:ext uri="{FF2B5EF4-FFF2-40B4-BE49-F238E27FC236}">
                <a16:creationId xmlns:a16="http://schemas.microsoft.com/office/drawing/2014/main" id="{52309054-C734-6539-7124-A853DBA3BDE6}"/>
              </a:ext>
            </a:extLst>
          </p:cNvPr>
          <p:cNvGrpSpPr/>
          <p:nvPr/>
        </p:nvGrpSpPr>
        <p:grpSpPr>
          <a:xfrm>
            <a:off x="1942566" y="3264110"/>
            <a:ext cx="521113" cy="534314"/>
            <a:chOff x="2719805" y="3089956"/>
            <a:chExt cx="521113" cy="534314"/>
          </a:xfrm>
        </p:grpSpPr>
        <p:sp>
          <p:nvSpPr>
            <p:cNvPr id="389" name="Oval 388">
              <a:extLst>
                <a:ext uri="{FF2B5EF4-FFF2-40B4-BE49-F238E27FC236}">
                  <a16:creationId xmlns:a16="http://schemas.microsoft.com/office/drawing/2014/main" id="{7671A527-9FC0-5F5F-6A85-6FF69BE0460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FA22932D-6ED8-524C-12F8-C9A3DA8EF3B3}"/>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1DE9617-D931-1941-CE86-F712258F7D52}"/>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AD5C04-1154-EE97-72B5-673B9C4D81DB}"/>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18D03E9E-DEA1-7BFA-ED9A-F5F6AFD17E7D}"/>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E3A2943F-76AD-C865-697E-8FF85F2FE0B9}"/>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81975C81-1BF0-54B9-7397-09953CE5282D}"/>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6" name="Oval 395">
              <a:extLst>
                <a:ext uri="{FF2B5EF4-FFF2-40B4-BE49-F238E27FC236}">
                  <a16:creationId xmlns:a16="http://schemas.microsoft.com/office/drawing/2014/main" id="{47C15CE7-4EAE-39FD-216E-4657ACAD2449}"/>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C27A1B9-F53F-75F8-125A-6598275F16FF}"/>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9D3F7E17-678D-F98A-7C93-3138D76C62C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E1BED390-B297-B811-359F-A895481A4EE7}"/>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37F16821-14B9-D5A1-CEB5-B93A9E51113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01B3A7ED-7E6E-7B44-2441-318C2EAAFFAA}"/>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AEEE77B1-2313-80EF-4F09-63ECAF7AAE8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7CA5B8C5-EFB2-E506-8093-4FFE1C5CFBAB}"/>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CC17D0AD-BE8B-B429-E51C-2AAEA1F542FC}"/>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A1381CB8-76F9-05A0-8C8C-E5D64F29B3DA}"/>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414" name="Rectangle 413">
            <a:extLst>
              <a:ext uri="{FF2B5EF4-FFF2-40B4-BE49-F238E27FC236}">
                <a16:creationId xmlns:a16="http://schemas.microsoft.com/office/drawing/2014/main" id="{34963376-8303-A4AC-D369-228D41940CC2}"/>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9E6ABC5A-9CC4-C2F0-B158-16678392CFB5}"/>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6" name="Oval 415">
            <a:extLst>
              <a:ext uri="{FF2B5EF4-FFF2-40B4-BE49-F238E27FC236}">
                <a16:creationId xmlns:a16="http://schemas.microsoft.com/office/drawing/2014/main" id="{5DA802E8-8F61-92C4-E42B-375060646F33}"/>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47065A69-270E-C387-AF30-F2FC91B46134}"/>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3B970581-75F0-E8D4-AF4D-94E84A9AA4E2}"/>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C2BD5E0A-86A8-892B-D6E4-844E3F379DD2}"/>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BD2B7DD6-9E15-1DFD-190D-D7CD0693770C}"/>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F4D50030-BD74-59BB-A819-A236CF40A280}"/>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07AD181C-2E01-FA2D-01DD-8315DF23B355}"/>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843A9363-DED0-516D-FA9F-E0CD0AB112A1}"/>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0822B0F4-8AE6-BC59-89CB-7D2705B81BEE}"/>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FDA3FB69-2149-2D5D-2BEE-0600B733D558}"/>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8860AF1F-15C4-36D2-A0B3-35202598A66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8645CB38-38C0-7DAA-2D7A-1690D20AF804}"/>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AA636B5-7E41-325D-DE45-968022B0AF26}"/>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EC888EAF-5788-953E-F705-EE644083EBEC}"/>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058023B-2F41-3027-63CB-321EF2A3BDAD}"/>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261EEB-B9E0-C3EC-77FA-4A5D18DAA611}"/>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F611199F-9CC9-B00C-0EB6-67E4A53A4214}"/>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7" name="Oval 576">
            <a:extLst>
              <a:ext uri="{FF2B5EF4-FFF2-40B4-BE49-F238E27FC236}">
                <a16:creationId xmlns:a16="http://schemas.microsoft.com/office/drawing/2014/main" id="{27D7325A-8949-B1B5-D611-5792AF5E9566}"/>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7165DF29-096A-79D1-BFA5-ECE08C18480D}"/>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C557E722-86DB-6790-D358-9668BB3F49E9}"/>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ED4552B0-4F4A-10AC-7AC1-5D6B1CD4C432}"/>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0A161EF1-1983-78EB-620D-7C96D388C34D}"/>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C257ABB6-6E89-3906-A9AA-09BE44366C64}"/>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90F853AD-46FF-317C-B2FB-4CD674631ECF}"/>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52DDBF31-99E2-5A25-C935-169D34B20DE5}"/>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5AFDC79F-0C87-43AB-42D9-FDB467B9E0F6}"/>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39634F09-01FF-C3D0-BA2B-BCC2BF56AADA}"/>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D172A3BC-B893-BBC4-D150-DB9ECE57D3D3}"/>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Rectangle 587">
            <a:extLst>
              <a:ext uri="{FF2B5EF4-FFF2-40B4-BE49-F238E27FC236}">
                <a16:creationId xmlns:a16="http://schemas.microsoft.com/office/drawing/2014/main" id="{58BDC767-DEC4-833D-2150-FF60E4F3058C}"/>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9" name="TextBox 588">
            <a:extLst>
              <a:ext uri="{FF2B5EF4-FFF2-40B4-BE49-F238E27FC236}">
                <a16:creationId xmlns:a16="http://schemas.microsoft.com/office/drawing/2014/main" id="{54C85CC6-3AA9-A551-F554-CC6BBCEED34A}"/>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590" name="Group 589">
            <a:extLst>
              <a:ext uri="{FF2B5EF4-FFF2-40B4-BE49-F238E27FC236}">
                <a16:creationId xmlns:a16="http://schemas.microsoft.com/office/drawing/2014/main" id="{ECF08022-7E9B-4256-5E9B-82B0A3F083FA}"/>
              </a:ext>
            </a:extLst>
          </p:cNvPr>
          <p:cNvGrpSpPr/>
          <p:nvPr/>
        </p:nvGrpSpPr>
        <p:grpSpPr>
          <a:xfrm>
            <a:off x="6009038" y="1553237"/>
            <a:ext cx="2219891" cy="1434092"/>
            <a:chOff x="5949696" y="1330443"/>
            <a:chExt cx="2219891" cy="1434092"/>
          </a:xfrm>
        </p:grpSpPr>
        <p:grpSp>
          <p:nvGrpSpPr>
            <p:cNvPr id="591" name="Group 590">
              <a:extLst>
                <a:ext uri="{FF2B5EF4-FFF2-40B4-BE49-F238E27FC236}">
                  <a16:creationId xmlns:a16="http://schemas.microsoft.com/office/drawing/2014/main" id="{ADF8A786-6B62-36A6-58AB-B9882ABCECBD}"/>
                </a:ext>
              </a:extLst>
            </p:cNvPr>
            <p:cNvGrpSpPr/>
            <p:nvPr/>
          </p:nvGrpSpPr>
          <p:grpSpPr>
            <a:xfrm>
              <a:off x="5949696" y="1330443"/>
              <a:ext cx="2219891" cy="1434092"/>
              <a:chOff x="8817829" y="3072841"/>
              <a:chExt cx="2219891" cy="1434092"/>
            </a:xfrm>
          </p:grpSpPr>
          <p:grpSp>
            <p:nvGrpSpPr>
              <p:cNvPr id="654" name="Group 653">
                <a:extLst>
                  <a:ext uri="{FF2B5EF4-FFF2-40B4-BE49-F238E27FC236}">
                    <a16:creationId xmlns:a16="http://schemas.microsoft.com/office/drawing/2014/main" id="{FA3D12B3-2A5C-69AB-7D3C-361889B3616A}"/>
                  </a:ext>
                </a:extLst>
              </p:cNvPr>
              <p:cNvGrpSpPr/>
              <p:nvPr/>
            </p:nvGrpSpPr>
            <p:grpSpPr>
              <a:xfrm>
                <a:off x="8817829" y="3438162"/>
                <a:ext cx="2219891" cy="1068771"/>
                <a:chOff x="8927783" y="2739662"/>
                <a:chExt cx="2219891" cy="1068771"/>
              </a:xfrm>
            </p:grpSpPr>
            <p:sp>
              <p:nvSpPr>
                <p:cNvPr id="656" name="Oval 655">
                  <a:extLst>
                    <a:ext uri="{FF2B5EF4-FFF2-40B4-BE49-F238E27FC236}">
                      <a16:creationId xmlns:a16="http://schemas.microsoft.com/office/drawing/2014/main" id="{A5E8E987-DD6D-7FAE-6E84-BD1CF7E176DE}"/>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7" name="Oval 656">
                  <a:extLst>
                    <a:ext uri="{FF2B5EF4-FFF2-40B4-BE49-F238E27FC236}">
                      <a16:creationId xmlns:a16="http://schemas.microsoft.com/office/drawing/2014/main" id="{8455E67B-5A0D-6E2A-1C85-FAFA0208A269}"/>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8" name="Oval 657">
                  <a:extLst>
                    <a:ext uri="{FF2B5EF4-FFF2-40B4-BE49-F238E27FC236}">
                      <a16:creationId xmlns:a16="http://schemas.microsoft.com/office/drawing/2014/main" id="{AF755A44-1530-A2D5-7D7A-BDCC250CB46E}"/>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9" name="Oval 658">
                  <a:extLst>
                    <a:ext uri="{FF2B5EF4-FFF2-40B4-BE49-F238E27FC236}">
                      <a16:creationId xmlns:a16="http://schemas.microsoft.com/office/drawing/2014/main" id="{40278A7F-6D7D-A5BC-283B-F1FB93930D8A}"/>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BEBC4A9-54C4-2934-93B7-205C03ABA668}"/>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50E4A9BE-5E46-2859-A9AD-A556D1E19B49}"/>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9467949B-26E5-E695-6DC0-EDE415ADE024}"/>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40878C3E-44E2-77DE-1DD9-0679F965B969}"/>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91542A-CCE0-3F5E-2F1F-4667A686E018}"/>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D8DC6424-2CA3-509D-FEC0-9DAEBE7BC7B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B419156-F3F2-B059-F43F-797433F6A48C}"/>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D6ECB7F4-A2F6-38DF-57A5-2673D99BE9B1}"/>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78B7019A-B5A5-9EFB-C22B-FE2C1F7838A8}"/>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8772D17E-CBE1-659C-B2FC-FE7D1B8DE28B}"/>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35F656AE-1E78-369A-A4F8-10C400737E99}"/>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B44B0E79-D29A-B731-FFF2-CA57546035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7CB31BE6-B9D1-8796-AE67-D29AD827CE6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1C3BB5EB-62CC-CB40-2635-60B7B8E3C86E}"/>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078502C0-0D66-54F6-8B06-68427B16CA6C}"/>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5F211D6A-7DB1-59C1-C788-051A193EEB34}"/>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37BB337E-C15E-4CC9-903F-DCB50588788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A9876F90-BF82-2330-69D9-5A8DB2B38256}"/>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66E6C4AA-D645-B1DD-A79A-15E9489A7E70}"/>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58EA10DB-9F1C-1D5E-6527-3EB1E35C1969}"/>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196139F3-57E6-93F0-AD9D-7F4AA04CD3AC}"/>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948595DE-282A-4515-3CD5-CB2F1AD659F5}"/>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7446CA7E-2821-A5CF-9A45-EF63B4D1DD0C}"/>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483952E9-B732-D209-7A51-AADEC3E02F41}"/>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14815FC5-E88F-AEF2-DEC5-7903357DAEA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E2A163FB-DB5E-5104-7FE3-64FC83CD3509}"/>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44799F94-2E8B-F81C-CC59-1307B2116C3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Rectangle 686">
                  <a:extLst>
                    <a:ext uri="{FF2B5EF4-FFF2-40B4-BE49-F238E27FC236}">
                      <a16:creationId xmlns:a16="http://schemas.microsoft.com/office/drawing/2014/main" id="{03BA755D-37A1-5C39-5865-B615F3653C1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985AFD28-FD15-7C73-3EB3-F3E0BC96EADE}"/>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Oval 688">
                  <a:extLst>
                    <a:ext uri="{FF2B5EF4-FFF2-40B4-BE49-F238E27FC236}">
                      <a16:creationId xmlns:a16="http://schemas.microsoft.com/office/drawing/2014/main" id="{1EF68099-804A-0348-E2B5-2BEC01215663}"/>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A729917C-95A7-0FB6-833F-F60759D9A56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956AD183-7CEE-7F56-9D1D-CA2459143C3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B8012B6B-AF8A-E84D-5471-9B590C0F574A}"/>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F33ECF72-EBF3-477D-34D5-6EA5FA32C354}"/>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ED58EF93-023D-BE68-C892-9C51AC33866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CDCA60E6-E360-B602-E8CE-1697A84028FC}"/>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7256E387-129C-5774-9E77-89594737EC47}"/>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D707CB1A-89C3-4666-1F85-D9CA9065147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7432BCD5-FF0E-3058-40E2-293E588C9AD9}"/>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D625C86B-5979-55FF-F40A-38334008515A}"/>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65A0246E-6F61-173B-F99F-0FFBEBE0A722}"/>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5F9618C4-EAE4-B1B3-2F5B-15C3438602B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E98521C0-8182-C6CF-2009-F91B0C2BC49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60A03B75-8F4B-AA4B-41BA-33AE731C4D44}"/>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B19242C6-7284-748E-935E-DA45068F8199}"/>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63F2431B-A5CF-765B-04DF-93F6287071C9}"/>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130C57AF-244A-7B2C-D83E-2D051B5F7F95}"/>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7A50345A-ADA3-43F7-8461-2F33498C8752}"/>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18E804E0-5E9F-68E2-E599-BF7AD1F8575B}"/>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EF61B55C-373F-4532-9B5E-2D00A7E6E40F}"/>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90040772-A595-81A5-CA5C-3149998D5631}"/>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40D92ED1-A118-EFFF-E769-1FB6AB3A750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ED33E647-0349-D675-B2C1-A7F15C592857}"/>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EB458AEA-D8B1-B73A-42C2-6C760E48598D}"/>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2C5E22B9-489F-63C6-4778-528C9FD21A0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30F979F0-C44C-B657-DDE5-EB77BB166E38}"/>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6524B8E8-791E-CF9F-ADDB-A57B194134A0}"/>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2F57FD5A-08A5-881D-39B6-E43127C89495}"/>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88A046E8-59E1-0054-BE75-C872CCD40830}"/>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Rectangle 718">
                  <a:extLst>
                    <a:ext uri="{FF2B5EF4-FFF2-40B4-BE49-F238E27FC236}">
                      <a16:creationId xmlns:a16="http://schemas.microsoft.com/office/drawing/2014/main" id="{EB159B2E-CE14-86B5-394F-E9FD74FD068C}"/>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5" name="TextBox 654">
                <a:extLst>
                  <a:ext uri="{FF2B5EF4-FFF2-40B4-BE49-F238E27FC236}">
                    <a16:creationId xmlns:a16="http://schemas.microsoft.com/office/drawing/2014/main" id="{5CDBCD54-D16F-2372-5A1D-E46DC03E0B2F}"/>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592" name="Group 591">
              <a:extLst>
                <a:ext uri="{FF2B5EF4-FFF2-40B4-BE49-F238E27FC236}">
                  <a16:creationId xmlns:a16="http://schemas.microsoft.com/office/drawing/2014/main" id="{28385373-22C2-8DB0-D545-B333B164D84C}"/>
                </a:ext>
              </a:extLst>
            </p:cNvPr>
            <p:cNvGrpSpPr/>
            <p:nvPr/>
          </p:nvGrpSpPr>
          <p:grpSpPr>
            <a:xfrm>
              <a:off x="5993989" y="1737600"/>
              <a:ext cx="550122" cy="532549"/>
              <a:chOff x="2237720" y="2601157"/>
              <a:chExt cx="550122" cy="532549"/>
            </a:xfrm>
          </p:grpSpPr>
          <p:sp>
            <p:nvSpPr>
              <p:cNvPr id="642" name="Oval 641">
                <a:extLst>
                  <a:ext uri="{FF2B5EF4-FFF2-40B4-BE49-F238E27FC236}">
                    <a16:creationId xmlns:a16="http://schemas.microsoft.com/office/drawing/2014/main" id="{099A82A9-70CE-E1F0-1C47-AED7F0AFF59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D96B2C85-DCCC-C0B1-E7C9-389F27A82D97}"/>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972ADABA-3D90-96AB-64F7-78DA20250BE7}"/>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4E3DE5B-BE87-2C9C-5E3F-CA8E6FDB24EB}"/>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CAA64163-1C3A-88EB-403C-2AE126B627F5}"/>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24ED75B-D145-485D-614E-E41221A8FEA8}"/>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2716389D-CDFC-402A-9421-C6876DC293C8}"/>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8592B18A-4B3B-E09A-B575-8FD2539D793E}"/>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6AB979A0-1107-A7F0-85B2-60BF1EED5F7E}"/>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105C9FB3-B8A3-83AB-3C15-6D3EC920684F}"/>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EE628C43-4A48-F763-99F9-3532DD9618AF}"/>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A2F015F3-CF47-EA10-FFB1-4DFC3AAD4EB4}"/>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3" name="Group 592">
              <a:extLst>
                <a:ext uri="{FF2B5EF4-FFF2-40B4-BE49-F238E27FC236}">
                  <a16:creationId xmlns:a16="http://schemas.microsoft.com/office/drawing/2014/main" id="{0AE8C4D1-F4D1-EAD0-ADB2-7CE6390B4D1F}"/>
                </a:ext>
              </a:extLst>
            </p:cNvPr>
            <p:cNvGrpSpPr/>
            <p:nvPr/>
          </p:nvGrpSpPr>
          <p:grpSpPr>
            <a:xfrm>
              <a:off x="6476074" y="2226399"/>
              <a:ext cx="521113" cy="534314"/>
              <a:chOff x="2719805" y="3089956"/>
              <a:chExt cx="521113" cy="534314"/>
            </a:xfrm>
          </p:grpSpPr>
          <p:sp>
            <p:nvSpPr>
              <p:cNvPr id="625" name="Oval 624">
                <a:extLst>
                  <a:ext uri="{FF2B5EF4-FFF2-40B4-BE49-F238E27FC236}">
                    <a16:creationId xmlns:a16="http://schemas.microsoft.com/office/drawing/2014/main" id="{F4105EC2-352E-BEAA-1ECA-B34B11E988A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7BC3B58D-B581-B9A6-8539-C7E542D9CDAB}"/>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A38BB6C3-24FA-F701-7DD3-C062F7D487BA}"/>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7D7A6871-0ABB-9EA8-113B-939D7D0FAA93}"/>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A6B4D089-B64F-170F-98B0-2662744CBA00}"/>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E1B19F35-6396-3DD8-3904-AA699F61D5E8}"/>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EF41B17F-F684-D949-606B-AE508D4B08BA}"/>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C9CFD3AC-FDE6-D296-838B-8690C16609BB}"/>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BA7BE594-A8AE-6269-8477-8E12F8D3F2E9}"/>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662F75BF-04DD-4A9C-4AAE-6106E5F1A9FB}"/>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C10389A2-D649-D0D6-CEB3-821747BE94B8}"/>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08A4B8FF-9E4D-90E5-D84C-8B96FA073D52}"/>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394CE28C-7051-31E9-66CB-85F90C49A4DB}"/>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A68DD5B0-F314-E2C3-1B1B-0ED38DFA97B9}"/>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47001F97-6530-827A-C6EE-3ED2C86EED4E}"/>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0B038678-A756-DEDF-3702-A398AD384370}"/>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9563C3D-86CB-68FC-7DB0-1CCDB9A3FE8D}"/>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4" name="Group 593">
              <a:extLst>
                <a:ext uri="{FF2B5EF4-FFF2-40B4-BE49-F238E27FC236}">
                  <a16:creationId xmlns:a16="http://schemas.microsoft.com/office/drawing/2014/main" id="{2CD39FCC-2C18-A67B-CFB9-CB753CD7A005}"/>
                </a:ext>
              </a:extLst>
            </p:cNvPr>
            <p:cNvGrpSpPr/>
            <p:nvPr/>
          </p:nvGrpSpPr>
          <p:grpSpPr>
            <a:xfrm>
              <a:off x="7122663" y="1731943"/>
              <a:ext cx="550122" cy="532549"/>
              <a:chOff x="2237720" y="2601157"/>
              <a:chExt cx="550122" cy="532549"/>
            </a:xfrm>
          </p:grpSpPr>
          <p:sp>
            <p:nvSpPr>
              <p:cNvPr id="613" name="Oval 612">
                <a:extLst>
                  <a:ext uri="{FF2B5EF4-FFF2-40B4-BE49-F238E27FC236}">
                    <a16:creationId xmlns:a16="http://schemas.microsoft.com/office/drawing/2014/main" id="{2A2F037B-CDEF-8024-6AA6-4D57421736D5}"/>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489F73A4-246D-08B4-AF4F-6824D16B55D3}"/>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E988E252-0345-6AF8-C121-3A94069390E6}"/>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51A49291-4F1B-4921-3499-452A7B8AAA0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0A3244EF-76B2-2F6C-C78F-71D796F7286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961CC21D-4038-C423-19BF-F24D1038CB2B}"/>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4D6F306B-4DD9-4E97-4822-27B920F755E4}"/>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961EC04C-76DC-11C7-C699-4223CE14D24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5A2963C2-87FA-E973-30D8-290EEE846326}"/>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Oval 621">
                <a:extLst>
                  <a:ext uri="{FF2B5EF4-FFF2-40B4-BE49-F238E27FC236}">
                    <a16:creationId xmlns:a16="http://schemas.microsoft.com/office/drawing/2014/main" id="{5CFF8B75-5745-6D88-488A-BE239968562B}"/>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9262EF7C-FF55-83A1-86FA-8512E94968F1}"/>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C4F1CF06-3052-89DE-CDA7-69351B71810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595" name="Group 594">
              <a:extLst>
                <a:ext uri="{FF2B5EF4-FFF2-40B4-BE49-F238E27FC236}">
                  <a16:creationId xmlns:a16="http://schemas.microsoft.com/office/drawing/2014/main" id="{4BBBF656-0432-1DDC-F9B6-E79E184196EF}"/>
                </a:ext>
              </a:extLst>
            </p:cNvPr>
            <p:cNvGrpSpPr/>
            <p:nvPr/>
          </p:nvGrpSpPr>
          <p:grpSpPr>
            <a:xfrm>
              <a:off x="7604748" y="2220742"/>
              <a:ext cx="521113" cy="534314"/>
              <a:chOff x="2719805" y="3089956"/>
              <a:chExt cx="521113" cy="534314"/>
            </a:xfrm>
          </p:grpSpPr>
          <p:sp>
            <p:nvSpPr>
              <p:cNvPr id="596" name="Oval 595">
                <a:extLst>
                  <a:ext uri="{FF2B5EF4-FFF2-40B4-BE49-F238E27FC236}">
                    <a16:creationId xmlns:a16="http://schemas.microsoft.com/office/drawing/2014/main" id="{389733E6-8EB3-0FC8-8057-4D6ABA79EE86}"/>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C2A2F25B-2E22-4F8F-C2A7-9AAAE973F83A}"/>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3B5674E2-1304-D30C-A522-9C9F678CC8F8}"/>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800035-4BA7-6E3B-DC6B-0739D11E2EEF}"/>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4ADB999C-E8B4-0612-2D6D-E11892AE347B}"/>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ACB714F6-4226-F863-8308-1B9CA37D324E}"/>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7B924F24-8553-2176-B3B4-1D1E58083D19}"/>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B70E72D-BBCF-372C-01A7-908D33E5BA2A}"/>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A3F43868-97DE-ADDB-F251-69FFA5D6CDA6}"/>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7F566E28-4A11-9FEE-401B-5B216149FF59}"/>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BF304C12-2E97-A60C-2DE6-801FB1D404FD}"/>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79953BC3-9A28-1033-4159-812305DDBAD9}"/>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F312A663-E123-5E3F-118D-703071768ACF}"/>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0D5A025B-EA34-A52D-6E1B-CD348D6736E5}"/>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C0BCDD96-E3A2-1D4F-9FFE-212C060BA408}"/>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BC97C7AF-B331-DC1D-9FA5-CA3580E73B0F}"/>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BBBE4CD6-293D-1D9F-AB9A-8526AF17737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720" name="Group 719">
            <a:extLst>
              <a:ext uri="{FF2B5EF4-FFF2-40B4-BE49-F238E27FC236}">
                <a16:creationId xmlns:a16="http://schemas.microsoft.com/office/drawing/2014/main" id="{AD384A11-3EAF-C11F-99E3-A70CECBBF7D9}"/>
              </a:ext>
            </a:extLst>
          </p:cNvPr>
          <p:cNvGrpSpPr/>
          <p:nvPr/>
        </p:nvGrpSpPr>
        <p:grpSpPr>
          <a:xfrm>
            <a:off x="6009038" y="3147227"/>
            <a:ext cx="2210062" cy="1434092"/>
            <a:chOff x="8817829" y="3072841"/>
            <a:chExt cx="2219891" cy="1434092"/>
          </a:xfrm>
        </p:grpSpPr>
        <p:grpSp>
          <p:nvGrpSpPr>
            <p:cNvPr id="721" name="Group 720">
              <a:extLst>
                <a:ext uri="{FF2B5EF4-FFF2-40B4-BE49-F238E27FC236}">
                  <a16:creationId xmlns:a16="http://schemas.microsoft.com/office/drawing/2014/main" id="{50B2E1FF-E359-1062-7CF4-37A9CA4BDAB3}"/>
                </a:ext>
              </a:extLst>
            </p:cNvPr>
            <p:cNvGrpSpPr/>
            <p:nvPr/>
          </p:nvGrpSpPr>
          <p:grpSpPr>
            <a:xfrm>
              <a:off x="8817829" y="3438162"/>
              <a:ext cx="2219891" cy="1068771"/>
              <a:chOff x="8927783" y="2739662"/>
              <a:chExt cx="2219891" cy="1068771"/>
            </a:xfrm>
          </p:grpSpPr>
          <p:sp>
            <p:nvSpPr>
              <p:cNvPr id="723" name="Oval 722">
                <a:extLst>
                  <a:ext uri="{FF2B5EF4-FFF2-40B4-BE49-F238E27FC236}">
                    <a16:creationId xmlns:a16="http://schemas.microsoft.com/office/drawing/2014/main" id="{45C7DA6A-0205-8221-6EBA-1AA0F7C18F14}"/>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724" name="Oval 723">
                <a:extLst>
                  <a:ext uri="{FF2B5EF4-FFF2-40B4-BE49-F238E27FC236}">
                    <a16:creationId xmlns:a16="http://schemas.microsoft.com/office/drawing/2014/main" id="{1D8A2F3C-9640-2952-91FD-4C9497C28B63}"/>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5" name="Oval 724">
                <a:extLst>
                  <a:ext uri="{FF2B5EF4-FFF2-40B4-BE49-F238E27FC236}">
                    <a16:creationId xmlns:a16="http://schemas.microsoft.com/office/drawing/2014/main" id="{6FC7131C-EF58-DEE3-93DB-89A33311B9E8}"/>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6" name="Oval 725">
                <a:extLst>
                  <a:ext uri="{FF2B5EF4-FFF2-40B4-BE49-F238E27FC236}">
                    <a16:creationId xmlns:a16="http://schemas.microsoft.com/office/drawing/2014/main" id="{B4441F1F-7B3D-C65F-E221-13370B512CAD}"/>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7" name="Oval 726">
                <a:extLst>
                  <a:ext uri="{FF2B5EF4-FFF2-40B4-BE49-F238E27FC236}">
                    <a16:creationId xmlns:a16="http://schemas.microsoft.com/office/drawing/2014/main" id="{9ACAAB82-4BF8-47CE-2FDA-0594D91FB6D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8" name="Oval 727">
                <a:extLst>
                  <a:ext uri="{FF2B5EF4-FFF2-40B4-BE49-F238E27FC236}">
                    <a16:creationId xmlns:a16="http://schemas.microsoft.com/office/drawing/2014/main" id="{B135C441-23C4-7968-090B-CD4C67D6D50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9" name="Oval 728">
                <a:extLst>
                  <a:ext uri="{FF2B5EF4-FFF2-40B4-BE49-F238E27FC236}">
                    <a16:creationId xmlns:a16="http://schemas.microsoft.com/office/drawing/2014/main" id="{9C7D8054-6C03-8EFA-91AF-4D1CFE989A03}"/>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0" name="Oval 729">
                <a:extLst>
                  <a:ext uri="{FF2B5EF4-FFF2-40B4-BE49-F238E27FC236}">
                    <a16:creationId xmlns:a16="http://schemas.microsoft.com/office/drawing/2014/main" id="{7F6F4966-737F-12E1-1541-E93476CB6C71}"/>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1" name="Oval 730">
                <a:extLst>
                  <a:ext uri="{FF2B5EF4-FFF2-40B4-BE49-F238E27FC236}">
                    <a16:creationId xmlns:a16="http://schemas.microsoft.com/office/drawing/2014/main" id="{B13D41E7-D914-A2F9-2AB0-3DCFCC259014}"/>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2" name="Oval 731">
                <a:extLst>
                  <a:ext uri="{FF2B5EF4-FFF2-40B4-BE49-F238E27FC236}">
                    <a16:creationId xmlns:a16="http://schemas.microsoft.com/office/drawing/2014/main" id="{36AB17DC-0A1D-1951-40DB-621B95166984}"/>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3" name="Oval 732">
                <a:extLst>
                  <a:ext uri="{FF2B5EF4-FFF2-40B4-BE49-F238E27FC236}">
                    <a16:creationId xmlns:a16="http://schemas.microsoft.com/office/drawing/2014/main" id="{74E2283C-1817-2515-968E-42E8B6847A52}"/>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4" name="Oval 733">
                <a:extLst>
                  <a:ext uri="{FF2B5EF4-FFF2-40B4-BE49-F238E27FC236}">
                    <a16:creationId xmlns:a16="http://schemas.microsoft.com/office/drawing/2014/main" id="{56546EDF-DF7A-21DB-E7C4-ED2A0B6586E8}"/>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5" name="Oval 734">
                <a:extLst>
                  <a:ext uri="{FF2B5EF4-FFF2-40B4-BE49-F238E27FC236}">
                    <a16:creationId xmlns:a16="http://schemas.microsoft.com/office/drawing/2014/main" id="{B5D2F6F5-0725-7B3F-4AF0-18A0BA5C230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6" name="Oval 735">
                <a:extLst>
                  <a:ext uri="{FF2B5EF4-FFF2-40B4-BE49-F238E27FC236}">
                    <a16:creationId xmlns:a16="http://schemas.microsoft.com/office/drawing/2014/main" id="{7AD26D63-0046-D640-B816-5EEE592B0D47}"/>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7" name="Oval 736">
                <a:extLst>
                  <a:ext uri="{FF2B5EF4-FFF2-40B4-BE49-F238E27FC236}">
                    <a16:creationId xmlns:a16="http://schemas.microsoft.com/office/drawing/2014/main" id="{41D3B16C-F43F-32AD-880F-B2EA5ADDB461}"/>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8" name="Oval 737">
                <a:extLst>
                  <a:ext uri="{FF2B5EF4-FFF2-40B4-BE49-F238E27FC236}">
                    <a16:creationId xmlns:a16="http://schemas.microsoft.com/office/drawing/2014/main" id="{C87ED124-30EB-6026-23ED-CBB25F6007B2}"/>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39" name="Oval 738">
                <a:extLst>
                  <a:ext uri="{FF2B5EF4-FFF2-40B4-BE49-F238E27FC236}">
                    <a16:creationId xmlns:a16="http://schemas.microsoft.com/office/drawing/2014/main" id="{137E241E-C71C-B92A-7155-F7EDBB32A5E7}"/>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0" name="Oval 739">
                <a:extLst>
                  <a:ext uri="{FF2B5EF4-FFF2-40B4-BE49-F238E27FC236}">
                    <a16:creationId xmlns:a16="http://schemas.microsoft.com/office/drawing/2014/main" id="{0DD9E5AE-B75C-3246-3F09-5B8BC21144E8}"/>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1" name="Oval 740">
                <a:extLst>
                  <a:ext uri="{FF2B5EF4-FFF2-40B4-BE49-F238E27FC236}">
                    <a16:creationId xmlns:a16="http://schemas.microsoft.com/office/drawing/2014/main" id="{03B8286C-8455-3BD2-3D5A-BEC5250447EB}"/>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2" name="Oval 741">
                <a:extLst>
                  <a:ext uri="{FF2B5EF4-FFF2-40B4-BE49-F238E27FC236}">
                    <a16:creationId xmlns:a16="http://schemas.microsoft.com/office/drawing/2014/main" id="{3B080B96-259B-AF41-E28F-9EDA2EAC2C9E}"/>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3" name="Oval 742">
                <a:extLst>
                  <a:ext uri="{FF2B5EF4-FFF2-40B4-BE49-F238E27FC236}">
                    <a16:creationId xmlns:a16="http://schemas.microsoft.com/office/drawing/2014/main" id="{517B4574-5D04-BED6-5A78-88F1C75C1342}"/>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4" name="Oval 743">
                <a:extLst>
                  <a:ext uri="{FF2B5EF4-FFF2-40B4-BE49-F238E27FC236}">
                    <a16:creationId xmlns:a16="http://schemas.microsoft.com/office/drawing/2014/main" id="{05450D4C-C282-05A3-FF2D-FD2BC4799B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5" name="Oval 744">
                <a:extLst>
                  <a:ext uri="{FF2B5EF4-FFF2-40B4-BE49-F238E27FC236}">
                    <a16:creationId xmlns:a16="http://schemas.microsoft.com/office/drawing/2014/main" id="{CB755CAF-9A0C-178B-F047-A2C9F7D4964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6" name="Oval 745">
                <a:extLst>
                  <a:ext uri="{FF2B5EF4-FFF2-40B4-BE49-F238E27FC236}">
                    <a16:creationId xmlns:a16="http://schemas.microsoft.com/office/drawing/2014/main" id="{1E5AB86C-DFF0-D5EA-9AB0-BD647C4D249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7" name="Oval 746">
                <a:extLst>
                  <a:ext uri="{FF2B5EF4-FFF2-40B4-BE49-F238E27FC236}">
                    <a16:creationId xmlns:a16="http://schemas.microsoft.com/office/drawing/2014/main" id="{9ECB4899-5AE0-3AC3-99E2-97829639880D}"/>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8" name="Oval 747">
                <a:extLst>
                  <a:ext uri="{FF2B5EF4-FFF2-40B4-BE49-F238E27FC236}">
                    <a16:creationId xmlns:a16="http://schemas.microsoft.com/office/drawing/2014/main" id="{2657848B-2683-84A2-CE24-3692EB72CAE0}"/>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49" name="Oval 748">
                <a:extLst>
                  <a:ext uri="{FF2B5EF4-FFF2-40B4-BE49-F238E27FC236}">
                    <a16:creationId xmlns:a16="http://schemas.microsoft.com/office/drawing/2014/main" id="{B787AC7D-8A26-9EB5-9A79-3BD21864F2E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0" name="Oval 749">
                <a:extLst>
                  <a:ext uri="{FF2B5EF4-FFF2-40B4-BE49-F238E27FC236}">
                    <a16:creationId xmlns:a16="http://schemas.microsoft.com/office/drawing/2014/main" id="{C405FFD8-5320-DAE6-A909-020F2F6635B0}"/>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1" name="Oval 750">
                <a:extLst>
                  <a:ext uri="{FF2B5EF4-FFF2-40B4-BE49-F238E27FC236}">
                    <a16:creationId xmlns:a16="http://schemas.microsoft.com/office/drawing/2014/main" id="{117EADF5-7E31-EC73-D3B7-FE1C24F145FF}"/>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2" name="Oval 751">
                <a:extLst>
                  <a:ext uri="{FF2B5EF4-FFF2-40B4-BE49-F238E27FC236}">
                    <a16:creationId xmlns:a16="http://schemas.microsoft.com/office/drawing/2014/main" id="{81C0F965-826A-63B2-AC58-E0D6D35A921B}"/>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3" name="Oval 752">
                <a:extLst>
                  <a:ext uri="{FF2B5EF4-FFF2-40B4-BE49-F238E27FC236}">
                    <a16:creationId xmlns:a16="http://schemas.microsoft.com/office/drawing/2014/main" id="{466A04A9-31B1-B6CE-7298-FE7BDD80377C}"/>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4" name="Rectangle 753">
                <a:extLst>
                  <a:ext uri="{FF2B5EF4-FFF2-40B4-BE49-F238E27FC236}">
                    <a16:creationId xmlns:a16="http://schemas.microsoft.com/office/drawing/2014/main" id="{B0327EC9-294A-95A7-8E3B-92FCBE2C95CC}"/>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5" name="Oval 754">
                <a:extLst>
                  <a:ext uri="{FF2B5EF4-FFF2-40B4-BE49-F238E27FC236}">
                    <a16:creationId xmlns:a16="http://schemas.microsoft.com/office/drawing/2014/main" id="{D003B306-73C7-19F9-5634-C3F203CEBB70}"/>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6" name="Oval 755">
                <a:extLst>
                  <a:ext uri="{FF2B5EF4-FFF2-40B4-BE49-F238E27FC236}">
                    <a16:creationId xmlns:a16="http://schemas.microsoft.com/office/drawing/2014/main" id="{5ECA6A5F-2D4B-F865-D254-70AFDE848A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7" name="Oval 756">
                <a:extLst>
                  <a:ext uri="{FF2B5EF4-FFF2-40B4-BE49-F238E27FC236}">
                    <a16:creationId xmlns:a16="http://schemas.microsoft.com/office/drawing/2014/main" id="{07EA3799-CA1E-FD90-7FFC-EBE8A2677A84}"/>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8" name="Oval 757">
                <a:extLst>
                  <a:ext uri="{FF2B5EF4-FFF2-40B4-BE49-F238E27FC236}">
                    <a16:creationId xmlns:a16="http://schemas.microsoft.com/office/drawing/2014/main" id="{A94382EB-D38E-D5E5-2313-90644BDD9D7A}"/>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59" name="Oval 758">
                <a:extLst>
                  <a:ext uri="{FF2B5EF4-FFF2-40B4-BE49-F238E27FC236}">
                    <a16:creationId xmlns:a16="http://schemas.microsoft.com/office/drawing/2014/main" id="{E202D3F7-5EE1-BFD7-90B4-10813184A72F}"/>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0" name="Oval 759">
                <a:extLst>
                  <a:ext uri="{FF2B5EF4-FFF2-40B4-BE49-F238E27FC236}">
                    <a16:creationId xmlns:a16="http://schemas.microsoft.com/office/drawing/2014/main" id="{97764F15-61BE-2F9C-BD92-2CB5B306E09E}"/>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1" name="Oval 760">
                <a:extLst>
                  <a:ext uri="{FF2B5EF4-FFF2-40B4-BE49-F238E27FC236}">
                    <a16:creationId xmlns:a16="http://schemas.microsoft.com/office/drawing/2014/main" id="{824B1593-4462-DDC4-B13A-D65468F6DE56}"/>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2" name="Oval 761">
                <a:extLst>
                  <a:ext uri="{FF2B5EF4-FFF2-40B4-BE49-F238E27FC236}">
                    <a16:creationId xmlns:a16="http://schemas.microsoft.com/office/drawing/2014/main" id="{16D32BF3-2A79-9338-5CB9-92AFD3AA3525}"/>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3" name="Oval 762">
                <a:extLst>
                  <a:ext uri="{FF2B5EF4-FFF2-40B4-BE49-F238E27FC236}">
                    <a16:creationId xmlns:a16="http://schemas.microsoft.com/office/drawing/2014/main" id="{A3AE065E-0817-8273-CEAB-3F71D0A40216}"/>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4" name="Oval 763">
                <a:extLst>
                  <a:ext uri="{FF2B5EF4-FFF2-40B4-BE49-F238E27FC236}">
                    <a16:creationId xmlns:a16="http://schemas.microsoft.com/office/drawing/2014/main" id="{0607DC73-B4D2-B97B-7CDB-32F926FEA787}"/>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5" name="Oval 764">
                <a:extLst>
                  <a:ext uri="{FF2B5EF4-FFF2-40B4-BE49-F238E27FC236}">
                    <a16:creationId xmlns:a16="http://schemas.microsoft.com/office/drawing/2014/main" id="{9FD47BA3-D8E8-113C-1D53-607EAA56AA7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6" name="Oval 765">
                <a:extLst>
                  <a:ext uri="{FF2B5EF4-FFF2-40B4-BE49-F238E27FC236}">
                    <a16:creationId xmlns:a16="http://schemas.microsoft.com/office/drawing/2014/main" id="{0C64A53E-0180-7634-0612-7123E71BA751}"/>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7" name="Oval 766">
                <a:extLst>
                  <a:ext uri="{FF2B5EF4-FFF2-40B4-BE49-F238E27FC236}">
                    <a16:creationId xmlns:a16="http://schemas.microsoft.com/office/drawing/2014/main" id="{15449025-EE1A-4BA2-D854-3CD1523BAACB}"/>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8" name="Oval 767">
                <a:extLst>
                  <a:ext uri="{FF2B5EF4-FFF2-40B4-BE49-F238E27FC236}">
                    <a16:creationId xmlns:a16="http://schemas.microsoft.com/office/drawing/2014/main" id="{EB152AF9-42A5-9116-1A8F-B39F97E12356}"/>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69" name="Oval 768">
                <a:extLst>
                  <a:ext uri="{FF2B5EF4-FFF2-40B4-BE49-F238E27FC236}">
                    <a16:creationId xmlns:a16="http://schemas.microsoft.com/office/drawing/2014/main" id="{F799817C-B535-35D9-3134-2912DFED4B3F}"/>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0" name="Oval 769">
                <a:extLst>
                  <a:ext uri="{FF2B5EF4-FFF2-40B4-BE49-F238E27FC236}">
                    <a16:creationId xmlns:a16="http://schemas.microsoft.com/office/drawing/2014/main" id="{D0EC1835-061F-2C01-85CC-5762B7B6B21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1" name="Oval 770">
                <a:extLst>
                  <a:ext uri="{FF2B5EF4-FFF2-40B4-BE49-F238E27FC236}">
                    <a16:creationId xmlns:a16="http://schemas.microsoft.com/office/drawing/2014/main" id="{D49342AD-6C08-61DC-5E7F-AF23C7BE8372}"/>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2" name="Oval 771">
                <a:extLst>
                  <a:ext uri="{FF2B5EF4-FFF2-40B4-BE49-F238E27FC236}">
                    <a16:creationId xmlns:a16="http://schemas.microsoft.com/office/drawing/2014/main" id="{898769D4-0020-D54D-82C1-719A02226C95}"/>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3" name="Oval 772">
                <a:extLst>
                  <a:ext uri="{FF2B5EF4-FFF2-40B4-BE49-F238E27FC236}">
                    <a16:creationId xmlns:a16="http://schemas.microsoft.com/office/drawing/2014/main" id="{48181307-2476-63E9-8BDE-E21E5FF69506}"/>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4" name="Oval 773">
                <a:extLst>
                  <a:ext uri="{FF2B5EF4-FFF2-40B4-BE49-F238E27FC236}">
                    <a16:creationId xmlns:a16="http://schemas.microsoft.com/office/drawing/2014/main" id="{4A274DBE-D283-EC36-2DFB-E2BB4BA9A649}"/>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5" name="Oval 774">
                <a:extLst>
                  <a:ext uri="{FF2B5EF4-FFF2-40B4-BE49-F238E27FC236}">
                    <a16:creationId xmlns:a16="http://schemas.microsoft.com/office/drawing/2014/main" id="{17337BB2-232D-B1F5-230E-4D6C0FFC04DE}"/>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6" name="Oval 775">
                <a:extLst>
                  <a:ext uri="{FF2B5EF4-FFF2-40B4-BE49-F238E27FC236}">
                    <a16:creationId xmlns:a16="http://schemas.microsoft.com/office/drawing/2014/main" id="{B35AC083-9944-7E53-057B-89A3C03CC8FA}"/>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7" name="Oval 776">
                <a:extLst>
                  <a:ext uri="{FF2B5EF4-FFF2-40B4-BE49-F238E27FC236}">
                    <a16:creationId xmlns:a16="http://schemas.microsoft.com/office/drawing/2014/main" id="{901615E5-20A0-7962-4CF6-8310EF295E66}"/>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8" name="Oval 777">
                <a:extLst>
                  <a:ext uri="{FF2B5EF4-FFF2-40B4-BE49-F238E27FC236}">
                    <a16:creationId xmlns:a16="http://schemas.microsoft.com/office/drawing/2014/main" id="{F495D2A0-8F3E-0116-197A-C4D441966B74}"/>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79" name="Oval 778">
                <a:extLst>
                  <a:ext uri="{FF2B5EF4-FFF2-40B4-BE49-F238E27FC236}">
                    <a16:creationId xmlns:a16="http://schemas.microsoft.com/office/drawing/2014/main" id="{CF450FFE-F73C-5665-872C-1DCB81956AF5}"/>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0" name="Oval 779">
                <a:extLst>
                  <a:ext uri="{FF2B5EF4-FFF2-40B4-BE49-F238E27FC236}">
                    <a16:creationId xmlns:a16="http://schemas.microsoft.com/office/drawing/2014/main" id="{6A695C99-724D-2396-80E1-160FB579DC05}"/>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1" name="Oval 780">
                <a:extLst>
                  <a:ext uri="{FF2B5EF4-FFF2-40B4-BE49-F238E27FC236}">
                    <a16:creationId xmlns:a16="http://schemas.microsoft.com/office/drawing/2014/main" id="{36875967-DA05-FE6F-06E4-31C181A1E1C6}"/>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2" name="Oval 781">
                <a:extLst>
                  <a:ext uri="{FF2B5EF4-FFF2-40B4-BE49-F238E27FC236}">
                    <a16:creationId xmlns:a16="http://schemas.microsoft.com/office/drawing/2014/main" id="{1AF03083-2A81-17B7-8DA3-33C3DEC8EA56}"/>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3" name="Oval 782">
                <a:extLst>
                  <a:ext uri="{FF2B5EF4-FFF2-40B4-BE49-F238E27FC236}">
                    <a16:creationId xmlns:a16="http://schemas.microsoft.com/office/drawing/2014/main" id="{207E759F-F345-3AED-2527-F3C577426AB2}"/>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4" name="Oval 783">
                <a:extLst>
                  <a:ext uri="{FF2B5EF4-FFF2-40B4-BE49-F238E27FC236}">
                    <a16:creationId xmlns:a16="http://schemas.microsoft.com/office/drawing/2014/main" id="{99C83B48-858A-33FF-FC7F-E7A08F6A3F4B}"/>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5" name="Oval 784">
                <a:extLst>
                  <a:ext uri="{FF2B5EF4-FFF2-40B4-BE49-F238E27FC236}">
                    <a16:creationId xmlns:a16="http://schemas.microsoft.com/office/drawing/2014/main" id="{0CF057F4-908D-B4D6-9D5F-5ECCCD0F5C25}"/>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86" name="Rectangle 785">
                <a:extLst>
                  <a:ext uri="{FF2B5EF4-FFF2-40B4-BE49-F238E27FC236}">
                    <a16:creationId xmlns:a16="http://schemas.microsoft.com/office/drawing/2014/main" id="{B3247C5C-4258-1267-1D8D-15967A4EA9E1}"/>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722" name="TextBox 721">
              <a:extLst>
                <a:ext uri="{FF2B5EF4-FFF2-40B4-BE49-F238E27FC236}">
                  <a16:creationId xmlns:a16="http://schemas.microsoft.com/office/drawing/2014/main" id="{6B643A39-B740-1395-2BF5-62309087EE0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87" name="Straight Arrow Connector 786">
            <a:extLst>
              <a:ext uri="{FF2B5EF4-FFF2-40B4-BE49-F238E27FC236}">
                <a16:creationId xmlns:a16="http://schemas.microsoft.com/office/drawing/2014/main" id="{63BC8392-6DAE-C5FA-4BD2-7846ACF72999}"/>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8" name="TextBox 787">
            <a:extLst>
              <a:ext uri="{FF2B5EF4-FFF2-40B4-BE49-F238E27FC236}">
                <a16:creationId xmlns:a16="http://schemas.microsoft.com/office/drawing/2014/main" id="{3BB9C750-6CC1-07C3-A2C7-2E73DB753837}"/>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89" name="TextBox 788">
            <a:extLst>
              <a:ext uri="{FF2B5EF4-FFF2-40B4-BE49-F238E27FC236}">
                <a16:creationId xmlns:a16="http://schemas.microsoft.com/office/drawing/2014/main" id="{DDFC3E43-612C-AE5C-DCEB-95FFBE7673F3}"/>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90" name="Straight Arrow Connector 789">
            <a:extLst>
              <a:ext uri="{FF2B5EF4-FFF2-40B4-BE49-F238E27FC236}">
                <a16:creationId xmlns:a16="http://schemas.microsoft.com/office/drawing/2014/main" id="{99A211D0-8AE2-F057-AE9A-BE0A3AA647F5}"/>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915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0DB34E3F-909B-2856-AD31-67010264B6D4}"/>
              </a:ext>
            </a:extLst>
          </p:cNvPr>
          <p:cNvPicPr>
            <a:picLocks noChangeAspect="1"/>
          </p:cNvPicPr>
          <p:nvPr/>
        </p:nvPicPr>
        <p:blipFill>
          <a:blip r:embed="rId3">
            <a:lum/>
            <a:alphaModFix/>
            <a:extLst>
              <a:ext uri="{28A0092B-C50C-407E-A947-70E740481C1C}">
                <a14:useLocalDpi xmlns:a14="http://schemas.microsoft.com/office/drawing/2010/main"/>
              </a:ext>
            </a:extLst>
          </a:blip>
          <a:srcRect/>
          <a:stretch>
            <a:fillRect/>
          </a:stretch>
        </p:blipFill>
        <p:spPr>
          <a:xfrm>
            <a:off x="8754224" y="1137532"/>
            <a:ext cx="2933279" cy="4754879"/>
          </a:xfrm>
          <a:prstGeom prst="rect">
            <a:avLst/>
          </a:prstGeom>
          <a:noFill/>
          <a:ln>
            <a:noFill/>
          </a:ln>
        </p:spPr>
      </p:pic>
      <p:grpSp>
        <p:nvGrpSpPr>
          <p:cNvPr id="96" name="Group 95">
            <a:extLst>
              <a:ext uri="{FF2B5EF4-FFF2-40B4-BE49-F238E27FC236}">
                <a16:creationId xmlns:a16="http://schemas.microsoft.com/office/drawing/2014/main" id="{C81995FA-99BA-E285-D93D-75B11AA0A5E3}"/>
              </a:ext>
            </a:extLst>
          </p:cNvPr>
          <p:cNvGrpSpPr/>
          <p:nvPr/>
        </p:nvGrpSpPr>
        <p:grpSpPr>
          <a:xfrm>
            <a:off x="1460481" y="2775311"/>
            <a:ext cx="550122" cy="532549"/>
            <a:chOff x="2237720" y="2601157"/>
            <a:chExt cx="550122" cy="532549"/>
          </a:xfrm>
        </p:grpSpPr>
        <p:sp>
          <p:nvSpPr>
            <p:cNvPr id="97" name="Oval 96">
              <a:extLst>
                <a:ext uri="{FF2B5EF4-FFF2-40B4-BE49-F238E27FC236}">
                  <a16:creationId xmlns:a16="http://schemas.microsoft.com/office/drawing/2014/main" id="{2F3C69B9-A5DD-1DA6-2389-783958D881BC}"/>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8" name="Oval 97">
              <a:extLst>
                <a:ext uri="{FF2B5EF4-FFF2-40B4-BE49-F238E27FC236}">
                  <a16:creationId xmlns:a16="http://schemas.microsoft.com/office/drawing/2014/main" id="{4130C18C-4D77-1816-6F75-2B777787AED6}"/>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99" name="Oval 98">
              <a:extLst>
                <a:ext uri="{FF2B5EF4-FFF2-40B4-BE49-F238E27FC236}">
                  <a16:creationId xmlns:a16="http://schemas.microsoft.com/office/drawing/2014/main" id="{BB1570BF-058C-CD8F-D481-FB5492AC39FA}"/>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0" name="Oval 99">
              <a:extLst>
                <a:ext uri="{FF2B5EF4-FFF2-40B4-BE49-F238E27FC236}">
                  <a16:creationId xmlns:a16="http://schemas.microsoft.com/office/drawing/2014/main" id="{B0815011-FE29-3797-9B33-1385D018B4D6}"/>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1" name="Oval 100">
              <a:extLst>
                <a:ext uri="{FF2B5EF4-FFF2-40B4-BE49-F238E27FC236}">
                  <a16:creationId xmlns:a16="http://schemas.microsoft.com/office/drawing/2014/main" id="{2830EE34-D7F8-1D53-8CB2-2E4B38CE426D}"/>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02" name="Oval 101">
              <a:extLst>
                <a:ext uri="{FF2B5EF4-FFF2-40B4-BE49-F238E27FC236}">
                  <a16:creationId xmlns:a16="http://schemas.microsoft.com/office/drawing/2014/main" id="{0896D57B-C8D5-7C09-856A-50F27D5A37AC}"/>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1" name="Oval 110">
              <a:extLst>
                <a:ext uri="{FF2B5EF4-FFF2-40B4-BE49-F238E27FC236}">
                  <a16:creationId xmlns:a16="http://schemas.microsoft.com/office/drawing/2014/main" id="{C00060D7-F98C-9F78-8AAE-9590CD0F39F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2" name="Oval 111">
              <a:extLst>
                <a:ext uri="{FF2B5EF4-FFF2-40B4-BE49-F238E27FC236}">
                  <a16:creationId xmlns:a16="http://schemas.microsoft.com/office/drawing/2014/main" id="{57142F8B-7D14-BB76-88C9-9552D779DEC9}"/>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3" name="Oval 112">
              <a:extLst>
                <a:ext uri="{FF2B5EF4-FFF2-40B4-BE49-F238E27FC236}">
                  <a16:creationId xmlns:a16="http://schemas.microsoft.com/office/drawing/2014/main" id="{54923686-AF60-9F41-15F8-24083054169B}"/>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4" name="Oval 113">
              <a:extLst>
                <a:ext uri="{FF2B5EF4-FFF2-40B4-BE49-F238E27FC236}">
                  <a16:creationId xmlns:a16="http://schemas.microsoft.com/office/drawing/2014/main" id="{65E15402-7A0A-F4AA-947E-6126D31105FA}"/>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5" name="Oval 114">
              <a:extLst>
                <a:ext uri="{FF2B5EF4-FFF2-40B4-BE49-F238E27FC236}">
                  <a16:creationId xmlns:a16="http://schemas.microsoft.com/office/drawing/2014/main" id="{259DE5C9-4757-DF14-956F-19E2AD1C3BBE}"/>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16" name="Oval 115">
              <a:extLst>
                <a:ext uri="{FF2B5EF4-FFF2-40B4-BE49-F238E27FC236}">
                  <a16:creationId xmlns:a16="http://schemas.microsoft.com/office/drawing/2014/main" id="{A6330427-5648-BC0F-C2B8-FC277D0CF899}"/>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19" name="Group 118">
            <a:extLst>
              <a:ext uri="{FF2B5EF4-FFF2-40B4-BE49-F238E27FC236}">
                <a16:creationId xmlns:a16="http://schemas.microsoft.com/office/drawing/2014/main" id="{4516D52F-EA17-5FE9-651A-A1882F791D67}"/>
              </a:ext>
            </a:extLst>
          </p:cNvPr>
          <p:cNvGrpSpPr/>
          <p:nvPr/>
        </p:nvGrpSpPr>
        <p:grpSpPr>
          <a:xfrm>
            <a:off x="1942566" y="3264110"/>
            <a:ext cx="521113" cy="534314"/>
            <a:chOff x="2719805" y="3089956"/>
            <a:chExt cx="521113" cy="534314"/>
          </a:xfrm>
        </p:grpSpPr>
        <p:sp>
          <p:nvSpPr>
            <p:cNvPr id="120" name="Oval 119">
              <a:extLst>
                <a:ext uri="{FF2B5EF4-FFF2-40B4-BE49-F238E27FC236}">
                  <a16:creationId xmlns:a16="http://schemas.microsoft.com/office/drawing/2014/main" id="{A4F54B4E-011C-4859-3612-687EE8C60AFA}"/>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4" name="Oval 123">
              <a:extLst>
                <a:ext uri="{FF2B5EF4-FFF2-40B4-BE49-F238E27FC236}">
                  <a16:creationId xmlns:a16="http://schemas.microsoft.com/office/drawing/2014/main" id="{D101A16F-2DB1-7909-3AB4-5C9F18EF2ACE}"/>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5" name="Oval 124">
              <a:extLst>
                <a:ext uri="{FF2B5EF4-FFF2-40B4-BE49-F238E27FC236}">
                  <a16:creationId xmlns:a16="http://schemas.microsoft.com/office/drawing/2014/main" id="{72E256CF-4047-BCC3-6CF8-D4F3173EB94F}"/>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6" name="Oval 125">
              <a:extLst>
                <a:ext uri="{FF2B5EF4-FFF2-40B4-BE49-F238E27FC236}">
                  <a16:creationId xmlns:a16="http://schemas.microsoft.com/office/drawing/2014/main" id="{07A1D060-BB88-1A58-8730-8ADF6A4B4C61}"/>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7" name="Oval 126">
              <a:extLst>
                <a:ext uri="{FF2B5EF4-FFF2-40B4-BE49-F238E27FC236}">
                  <a16:creationId xmlns:a16="http://schemas.microsoft.com/office/drawing/2014/main" id="{DC3EE18A-B428-EBBC-DF02-33C64541B7DE}"/>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19" name="Oval 518">
              <a:extLst>
                <a:ext uri="{FF2B5EF4-FFF2-40B4-BE49-F238E27FC236}">
                  <a16:creationId xmlns:a16="http://schemas.microsoft.com/office/drawing/2014/main" id="{5D06964F-AD3A-B720-B445-42C0FA85C12F}"/>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8" name="Oval 127">
              <a:extLst>
                <a:ext uri="{FF2B5EF4-FFF2-40B4-BE49-F238E27FC236}">
                  <a16:creationId xmlns:a16="http://schemas.microsoft.com/office/drawing/2014/main" id="{0C6EC0CF-E93A-9598-A45B-8C299B4B38E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29" name="Oval 128">
              <a:extLst>
                <a:ext uri="{FF2B5EF4-FFF2-40B4-BE49-F238E27FC236}">
                  <a16:creationId xmlns:a16="http://schemas.microsoft.com/office/drawing/2014/main" id="{9FA2362F-CD46-D9EA-6523-649C316A6D53}"/>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0" name="Oval 129">
              <a:extLst>
                <a:ext uri="{FF2B5EF4-FFF2-40B4-BE49-F238E27FC236}">
                  <a16:creationId xmlns:a16="http://schemas.microsoft.com/office/drawing/2014/main" id="{53763F1F-C955-745B-940F-6124D4D601F2}"/>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1" name="Oval 130">
              <a:extLst>
                <a:ext uri="{FF2B5EF4-FFF2-40B4-BE49-F238E27FC236}">
                  <a16:creationId xmlns:a16="http://schemas.microsoft.com/office/drawing/2014/main" id="{82664AAA-E0E5-DE6F-DA7D-E3B2E60E84D1}"/>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32" name="Oval 131">
              <a:extLst>
                <a:ext uri="{FF2B5EF4-FFF2-40B4-BE49-F238E27FC236}">
                  <a16:creationId xmlns:a16="http://schemas.microsoft.com/office/drawing/2014/main" id="{611E7406-881E-F84D-9F99-EDD2A416763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1" name="Oval 140">
              <a:extLst>
                <a:ext uri="{FF2B5EF4-FFF2-40B4-BE49-F238E27FC236}">
                  <a16:creationId xmlns:a16="http://schemas.microsoft.com/office/drawing/2014/main" id="{6E7674B7-A72E-B4CF-C128-1A43BA412DD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3" name="Oval 142">
              <a:extLst>
                <a:ext uri="{FF2B5EF4-FFF2-40B4-BE49-F238E27FC236}">
                  <a16:creationId xmlns:a16="http://schemas.microsoft.com/office/drawing/2014/main" id="{E5CCFE44-F7BF-3655-7E32-88E24520DA58}"/>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4" name="Oval 143">
              <a:extLst>
                <a:ext uri="{FF2B5EF4-FFF2-40B4-BE49-F238E27FC236}">
                  <a16:creationId xmlns:a16="http://schemas.microsoft.com/office/drawing/2014/main" id="{D9498AAF-0F55-E5F0-B81C-F271572AA58D}"/>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5" name="Oval 144">
              <a:extLst>
                <a:ext uri="{FF2B5EF4-FFF2-40B4-BE49-F238E27FC236}">
                  <a16:creationId xmlns:a16="http://schemas.microsoft.com/office/drawing/2014/main" id="{63EF64D7-9031-57DE-F091-9F8AAF8B4A23}"/>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6" name="Oval 145">
              <a:extLst>
                <a:ext uri="{FF2B5EF4-FFF2-40B4-BE49-F238E27FC236}">
                  <a16:creationId xmlns:a16="http://schemas.microsoft.com/office/drawing/2014/main" id="{4D0D2E2E-3477-2303-9319-AAF6D41874B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7" name="Oval 146">
              <a:extLst>
                <a:ext uri="{FF2B5EF4-FFF2-40B4-BE49-F238E27FC236}">
                  <a16:creationId xmlns:a16="http://schemas.microsoft.com/office/drawing/2014/main" id="{037B3032-A1D4-B8DD-A704-8FEF0B698A95}"/>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148" name="Rectangle 147">
            <a:extLst>
              <a:ext uri="{FF2B5EF4-FFF2-40B4-BE49-F238E27FC236}">
                <a16:creationId xmlns:a16="http://schemas.microsoft.com/office/drawing/2014/main" id="{CF8CDABE-560C-D6A3-CE9E-2CAF38504DE5}"/>
              </a:ext>
            </a:extLst>
          </p:cNvPr>
          <p:cNvSpPr/>
          <p:nvPr/>
        </p:nvSpPr>
        <p:spPr>
          <a:xfrm>
            <a:off x="1371600"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49" name="Oval 148">
            <a:extLst>
              <a:ext uri="{FF2B5EF4-FFF2-40B4-BE49-F238E27FC236}">
                <a16:creationId xmlns:a16="http://schemas.microsoft.com/office/drawing/2014/main" id="{F4DBA289-B689-AEC5-E487-6CEFA53EFFAA}"/>
              </a:ext>
            </a:extLst>
          </p:cNvPr>
          <p:cNvSpPr/>
          <p:nvPr/>
        </p:nvSpPr>
        <p:spPr>
          <a:xfrm>
            <a:off x="3274015" y="29351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0" name="Oval 149">
            <a:extLst>
              <a:ext uri="{FF2B5EF4-FFF2-40B4-BE49-F238E27FC236}">
                <a16:creationId xmlns:a16="http://schemas.microsoft.com/office/drawing/2014/main" id="{F6A238BC-5FFE-A6FA-E83F-BDF661EB5C62}"/>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1" name="Oval 150">
            <a:extLst>
              <a:ext uri="{FF2B5EF4-FFF2-40B4-BE49-F238E27FC236}">
                <a16:creationId xmlns:a16="http://schemas.microsoft.com/office/drawing/2014/main" id="{BF78133F-AFA9-D077-875B-25DD248C49F9}"/>
              </a:ext>
            </a:extLst>
          </p:cNvPr>
          <p:cNvSpPr/>
          <p:nvPr/>
        </p:nvSpPr>
        <p:spPr>
          <a:xfrm>
            <a:off x="3176860" y="31230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2" name="Oval 151">
            <a:extLst>
              <a:ext uri="{FF2B5EF4-FFF2-40B4-BE49-F238E27FC236}">
                <a16:creationId xmlns:a16="http://schemas.microsoft.com/office/drawing/2014/main" id="{FCAA4F41-DDCA-C0A0-3BEF-8F31F7FA8F77}"/>
              </a:ext>
            </a:extLst>
          </p:cNvPr>
          <p:cNvSpPr/>
          <p:nvPr/>
        </p:nvSpPr>
        <p:spPr>
          <a:xfrm>
            <a:off x="3307841" y="313931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3" name="Oval 152">
            <a:extLst>
              <a:ext uri="{FF2B5EF4-FFF2-40B4-BE49-F238E27FC236}">
                <a16:creationId xmlns:a16="http://schemas.microsoft.com/office/drawing/2014/main" id="{1BD7246B-DFB1-ECF3-922E-B42DD5A2CBA0}"/>
              </a:ext>
            </a:extLst>
          </p:cNvPr>
          <p:cNvSpPr/>
          <p:nvPr/>
        </p:nvSpPr>
        <p:spPr>
          <a:xfrm>
            <a:off x="3092245" y="292926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4" name="Oval 153">
            <a:extLst>
              <a:ext uri="{FF2B5EF4-FFF2-40B4-BE49-F238E27FC236}">
                <a16:creationId xmlns:a16="http://schemas.microsoft.com/office/drawing/2014/main" id="{D5264DB7-019D-6224-09A2-E184CC929E47}"/>
              </a:ext>
            </a:extLst>
          </p:cNvPr>
          <p:cNvSpPr/>
          <p:nvPr/>
        </p:nvSpPr>
        <p:spPr>
          <a:xfrm>
            <a:off x="3423390" y="285062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5" name="Oval 154">
            <a:extLst>
              <a:ext uri="{FF2B5EF4-FFF2-40B4-BE49-F238E27FC236}">
                <a16:creationId xmlns:a16="http://schemas.microsoft.com/office/drawing/2014/main" id="{FB99B2E1-958E-4601-FCB4-65B943FB5583}"/>
              </a:ext>
            </a:extLst>
          </p:cNvPr>
          <p:cNvSpPr/>
          <p:nvPr/>
        </p:nvSpPr>
        <p:spPr>
          <a:xfrm>
            <a:off x="319047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6" name="Oval 155">
            <a:extLst>
              <a:ext uri="{FF2B5EF4-FFF2-40B4-BE49-F238E27FC236}">
                <a16:creationId xmlns:a16="http://schemas.microsoft.com/office/drawing/2014/main" id="{68AD2440-7CC0-DBAB-B7CD-F31438169B3D}"/>
              </a:ext>
            </a:extLst>
          </p:cNvPr>
          <p:cNvSpPr/>
          <p:nvPr/>
        </p:nvSpPr>
        <p:spPr>
          <a:xfrm>
            <a:off x="3468629" y="310187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7" name="Oval 156">
            <a:extLst>
              <a:ext uri="{FF2B5EF4-FFF2-40B4-BE49-F238E27FC236}">
                <a16:creationId xmlns:a16="http://schemas.microsoft.com/office/drawing/2014/main" id="{65D30B8C-7528-8DA2-F0B0-9C0D50CC15A8}"/>
              </a:ext>
            </a:extLst>
          </p:cNvPr>
          <p:cNvSpPr/>
          <p:nvPr/>
        </p:nvSpPr>
        <p:spPr>
          <a:xfrm>
            <a:off x="2850625" y="3427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8" name="Oval 157">
            <a:extLst>
              <a:ext uri="{FF2B5EF4-FFF2-40B4-BE49-F238E27FC236}">
                <a16:creationId xmlns:a16="http://schemas.microsoft.com/office/drawing/2014/main" id="{2EA2511C-392B-CCC2-D888-5CA820DC1053}"/>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59" name="Oval 158">
            <a:extLst>
              <a:ext uri="{FF2B5EF4-FFF2-40B4-BE49-F238E27FC236}">
                <a16:creationId xmlns:a16="http://schemas.microsoft.com/office/drawing/2014/main" id="{5F41317F-E4B2-E0A7-1363-C58822C28B97}"/>
              </a:ext>
            </a:extLst>
          </p:cNvPr>
          <p:cNvSpPr/>
          <p:nvPr/>
        </p:nvSpPr>
        <p:spPr>
          <a:xfrm>
            <a:off x="2600410" y="36186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0" name="Oval 159">
            <a:extLst>
              <a:ext uri="{FF2B5EF4-FFF2-40B4-BE49-F238E27FC236}">
                <a16:creationId xmlns:a16="http://schemas.microsoft.com/office/drawing/2014/main" id="{742F87A4-73FC-DB56-EFB5-DB8B399843B2}"/>
              </a:ext>
            </a:extLst>
          </p:cNvPr>
          <p:cNvSpPr/>
          <p:nvPr/>
        </p:nvSpPr>
        <p:spPr>
          <a:xfrm>
            <a:off x="2731391" y="363489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1" name="Oval 160">
            <a:extLst>
              <a:ext uri="{FF2B5EF4-FFF2-40B4-BE49-F238E27FC236}">
                <a16:creationId xmlns:a16="http://schemas.microsoft.com/office/drawing/2014/main" id="{21C29B56-FEB6-0714-5492-EB0928369C79}"/>
              </a:ext>
            </a:extLst>
          </p:cNvPr>
          <p:cNvSpPr/>
          <p:nvPr/>
        </p:nvSpPr>
        <p:spPr>
          <a:xfrm>
            <a:off x="2580698" y="3468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2" name="Oval 161">
            <a:extLst>
              <a:ext uri="{FF2B5EF4-FFF2-40B4-BE49-F238E27FC236}">
                <a16:creationId xmlns:a16="http://schemas.microsoft.com/office/drawing/2014/main" id="{BA12B287-5620-4292-09EA-F107C7A3E074}"/>
              </a:ext>
            </a:extLst>
          </p:cNvPr>
          <p:cNvSpPr/>
          <p:nvPr/>
        </p:nvSpPr>
        <p:spPr>
          <a:xfrm>
            <a:off x="2846940" y="334620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3" name="Oval 162">
            <a:extLst>
              <a:ext uri="{FF2B5EF4-FFF2-40B4-BE49-F238E27FC236}">
                <a16:creationId xmlns:a16="http://schemas.microsoft.com/office/drawing/2014/main" id="{2D4CAE75-9932-094F-DC62-02150B792F37}"/>
              </a:ext>
            </a:extLst>
          </p:cNvPr>
          <p:cNvSpPr/>
          <p:nvPr/>
        </p:nvSpPr>
        <p:spPr>
          <a:xfrm>
            <a:off x="2639199" y="330513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4" name="Oval 163">
            <a:extLst>
              <a:ext uri="{FF2B5EF4-FFF2-40B4-BE49-F238E27FC236}">
                <a16:creationId xmlns:a16="http://schemas.microsoft.com/office/drawing/2014/main" id="{10E783C2-5148-2B32-4B43-73515207CA3C}"/>
              </a:ext>
            </a:extLst>
          </p:cNvPr>
          <p:cNvSpPr/>
          <p:nvPr/>
        </p:nvSpPr>
        <p:spPr>
          <a:xfrm>
            <a:off x="2892179" y="359745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5" name="Oval 164">
            <a:extLst>
              <a:ext uri="{FF2B5EF4-FFF2-40B4-BE49-F238E27FC236}">
                <a16:creationId xmlns:a16="http://schemas.microsoft.com/office/drawing/2014/main" id="{E6237427-9E29-A46E-B069-99B4A554BD04}"/>
              </a:ext>
            </a:extLst>
          </p:cNvPr>
          <p:cNvSpPr/>
          <p:nvPr/>
        </p:nvSpPr>
        <p:spPr>
          <a:xfrm>
            <a:off x="3345644" y="300541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6" name="Oval 165">
            <a:extLst>
              <a:ext uri="{FF2B5EF4-FFF2-40B4-BE49-F238E27FC236}">
                <a16:creationId xmlns:a16="http://schemas.microsoft.com/office/drawing/2014/main" id="{8A705044-A903-FBC3-3336-A204768FFD35}"/>
              </a:ext>
            </a:extLst>
          </p:cNvPr>
          <p:cNvSpPr/>
          <p:nvPr/>
        </p:nvSpPr>
        <p:spPr>
          <a:xfrm>
            <a:off x="3417272" y="307564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7" name="Oval 166">
            <a:extLst>
              <a:ext uri="{FF2B5EF4-FFF2-40B4-BE49-F238E27FC236}">
                <a16:creationId xmlns:a16="http://schemas.microsoft.com/office/drawing/2014/main" id="{422E5359-7307-0EE9-0947-0A4BAD0CAC08}"/>
              </a:ext>
            </a:extLst>
          </p:cNvPr>
          <p:cNvSpPr/>
          <p:nvPr/>
        </p:nvSpPr>
        <p:spPr>
          <a:xfrm>
            <a:off x="3228776" y="304288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8" name="Oval 167">
            <a:extLst>
              <a:ext uri="{FF2B5EF4-FFF2-40B4-BE49-F238E27FC236}">
                <a16:creationId xmlns:a16="http://schemas.microsoft.com/office/drawing/2014/main" id="{93F8BCCB-B63B-43B8-02EA-42C6C1C380DA}"/>
              </a:ext>
            </a:extLst>
          </p:cNvPr>
          <p:cNvSpPr/>
          <p:nvPr/>
        </p:nvSpPr>
        <p:spPr>
          <a:xfrm>
            <a:off x="3495018" y="292085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69" name="Oval 168">
            <a:extLst>
              <a:ext uri="{FF2B5EF4-FFF2-40B4-BE49-F238E27FC236}">
                <a16:creationId xmlns:a16="http://schemas.microsoft.com/office/drawing/2014/main" id="{CA6DA7BC-D13D-13D1-DBB4-3F2F09ED25F7}"/>
              </a:ext>
            </a:extLst>
          </p:cNvPr>
          <p:cNvSpPr/>
          <p:nvPr/>
        </p:nvSpPr>
        <p:spPr>
          <a:xfrm>
            <a:off x="3294167" y="286533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0" name="Oval 169">
            <a:extLst>
              <a:ext uri="{FF2B5EF4-FFF2-40B4-BE49-F238E27FC236}">
                <a16:creationId xmlns:a16="http://schemas.microsoft.com/office/drawing/2014/main" id="{54918A85-4E87-A046-FE7D-65FDFFCD92E8}"/>
              </a:ext>
            </a:extLst>
          </p:cNvPr>
          <p:cNvSpPr/>
          <p:nvPr/>
        </p:nvSpPr>
        <p:spPr>
          <a:xfrm>
            <a:off x="2769194" y="350099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1" name="Oval 170">
            <a:extLst>
              <a:ext uri="{FF2B5EF4-FFF2-40B4-BE49-F238E27FC236}">
                <a16:creationId xmlns:a16="http://schemas.microsoft.com/office/drawing/2014/main" id="{08C625C2-6361-BBA4-A278-676BCEC438C2}"/>
              </a:ext>
            </a:extLst>
          </p:cNvPr>
          <p:cNvSpPr/>
          <p:nvPr/>
        </p:nvSpPr>
        <p:spPr>
          <a:xfrm>
            <a:off x="2840822" y="357122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2" name="Oval 171">
            <a:extLst>
              <a:ext uri="{FF2B5EF4-FFF2-40B4-BE49-F238E27FC236}">
                <a16:creationId xmlns:a16="http://schemas.microsoft.com/office/drawing/2014/main" id="{56215011-5972-8B76-CE01-8B5C914CDF70}"/>
              </a:ext>
            </a:extLst>
          </p:cNvPr>
          <p:cNvSpPr/>
          <p:nvPr/>
        </p:nvSpPr>
        <p:spPr>
          <a:xfrm>
            <a:off x="2672038" y="36888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3" name="Oval 172">
            <a:extLst>
              <a:ext uri="{FF2B5EF4-FFF2-40B4-BE49-F238E27FC236}">
                <a16:creationId xmlns:a16="http://schemas.microsoft.com/office/drawing/2014/main" id="{0B4D772A-4F1F-EB06-9ADE-EA733665B0A4}"/>
              </a:ext>
            </a:extLst>
          </p:cNvPr>
          <p:cNvSpPr/>
          <p:nvPr/>
        </p:nvSpPr>
        <p:spPr>
          <a:xfrm>
            <a:off x="2803020" y="370512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4" name="Oval 173">
            <a:extLst>
              <a:ext uri="{FF2B5EF4-FFF2-40B4-BE49-F238E27FC236}">
                <a16:creationId xmlns:a16="http://schemas.microsoft.com/office/drawing/2014/main" id="{6B6F72FA-C50F-2BD8-1015-9AEE944B8537}"/>
              </a:ext>
            </a:extLst>
          </p:cNvPr>
          <p:cNvSpPr/>
          <p:nvPr/>
        </p:nvSpPr>
        <p:spPr>
          <a:xfrm>
            <a:off x="2652326" y="3538462"/>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5" name="Oval 174">
            <a:extLst>
              <a:ext uri="{FF2B5EF4-FFF2-40B4-BE49-F238E27FC236}">
                <a16:creationId xmlns:a16="http://schemas.microsoft.com/office/drawing/2014/main" id="{35918AAB-CC23-1B95-D6BE-1BB6554CD673}"/>
              </a:ext>
            </a:extLst>
          </p:cNvPr>
          <p:cNvSpPr/>
          <p:nvPr/>
        </p:nvSpPr>
        <p:spPr>
          <a:xfrm>
            <a:off x="2918568" y="341644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6" name="Oval 175">
            <a:extLst>
              <a:ext uri="{FF2B5EF4-FFF2-40B4-BE49-F238E27FC236}">
                <a16:creationId xmlns:a16="http://schemas.microsoft.com/office/drawing/2014/main" id="{A9F0202C-4FDE-D10C-E72A-768B420D31FB}"/>
              </a:ext>
            </a:extLst>
          </p:cNvPr>
          <p:cNvSpPr/>
          <p:nvPr/>
        </p:nvSpPr>
        <p:spPr>
          <a:xfrm>
            <a:off x="2717718" y="336091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7" name="Oval 176">
            <a:extLst>
              <a:ext uri="{FF2B5EF4-FFF2-40B4-BE49-F238E27FC236}">
                <a16:creationId xmlns:a16="http://schemas.microsoft.com/office/drawing/2014/main" id="{0BF0B7A4-CEE5-6FE8-3E42-F17522157519}"/>
              </a:ext>
            </a:extLst>
          </p:cNvPr>
          <p:cNvSpPr/>
          <p:nvPr/>
        </p:nvSpPr>
        <p:spPr>
          <a:xfrm>
            <a:off x="2963807" y="36676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78" name="Rectangle 177">
            <a:extLst>
              <a:ext uri="{FF2B5EF4-FFF2-40B4-BE49-F238E27FC236}">
                <a16:creationId xmlns:a16="http://schemas.microsoft.com/office/drawing/2014/main" id="{D7E46695-7264-950F-7BE1-85708B2CAA95}"/>
              </a:ext>
            </a:extLst>
          </p:cNvPr>
          <p:cNvSpPr/>
          <p:nvPr/>
        </p:nvSpPr>
        <p:spPr>
          <a:xfrm>
            <a:off x="2481507" y="2736403"/>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0" name="TextBox 179">
            <a:extLst>
              <a:ext uri="{FF2B5EF4-FFF2-40B4-BE49-F238E27FC236}">
                <a16:creationId xmlns:a16="http://schemas.microsoft.com/office/drawing/2014/main" id="{78896722-7B32-B111-2CF5-CC8316AE5672}"/>
              </a:ext>
            </a:extLst>
          </p:cNvPr>
          <p:cNvSpPr txBox="1"/>
          <p:nvPr/>
        </p:nvSpPr>
        <p:spPr>
          <a:xfrm>
            <a:off x="1462862" y="2327987"/>
            <a:ext cx="2082621" cy="369332"/>
          </a:xfrm>
          <a:prstGeom prst="rect">
            <a:avLst/>
          </a:prstGeom>
          <a:noFill/>
        </p:spPr>
        <p:txBody>
          <a:bodyPr wrap="none" rtlCol="0">
            <a:spAutoFit/>
          </a:bodyPr>
          <a:lstStyle/>
          <a:p>
            <a:r>
              <a:rPr lang="en-US" dirty="0"/>
              <a:t>High beta diversity</a:t>
            </a:r>
          </a:p>
        </p:txBody>
      </p:sp>
      <p:grpSp>
        <p:nvGrpSpPr>
          <p:cNvPr id="181" name="Group 180">
            <a:extLst>
              <a:ext uri="{FF2B5EF4-FFF2-40B4-BE49-F238E27FC236}">
                <a16:creationId xmlns:a16="http://schemas.microsoft.com/office/drawing/2014/main" id="{5FB8234D-E0F4-7F08-9AC3-6797CA128E03}"/>
              </a:ext>
            </a:extLst>
          </p:cNvPr>
          <p:cNvGrpSpPr/>
          <p:nvPr/>
        </p:nvGrpSpPr>
        <p:grpSpPr>
          <a:xfrm>
            <a:off x="6009038" y="1553237"/>
            <a:ext cx="2219891" cy="1434092"/>
            <a:chOff x="5949696" y="1330443"/>
            <a:chExt cx="2219891" cy="1434092"/>
          </a:xfrm>
        </p:grpSpPr>
        <p:grpSp>
          <p:nvGrpSpPr>
            <p:cNvPr id="182" name="Group 181">
              <a:extLst>
                <a:ext uri="{FF2B5EF4-FFF2-40B4-BE49-F238E27FC236}">
                  <a16:creationId xmlns:a16="http://schemas.microsoft.com/office/drawing/2014/main" id="{08AAEE1A-ED86-0825-F9A7-48BA2C4A3B82}"/>
                </a:ext>
              </a:extLst>
            </p:cNvPr>
            <p:cNvGrpSpPr/>
            <p:nvPr/>
          </p:nvGrpSpPr>
          <p:grpSpPr>
            <a:xfrm>
              <a:off x="5949696" y="1330443"/>
              <a:ext cx="2219891" cy="1434092"/>
              <a:chOff x="8817829" y="3072841"/>
              <a:chExt cx="2219891" cy="1434092"/>
            </a:xfrm>
          </p:grpSpPr>
          <p:grpSp>
            <p:nvGrpSpPr>
              <p:cNvPr id="589" name="Group 588">
                <a:extLst>
                  <a:ext uri="{FF2B5EF4-FFF2-40B4-BE49-F238E27FC236}">
                    <a16:creationId xmlns:a16="http://schemas.microsoft.com/office/drawing/2014/main" id="{473C772A-FF03-8AA5-0B4F-5EB25EF094E5}"/>
                  </a:ext>
                </a:extLst>
              </p:cNvPr>
              <p:cNvGrpSpPr/>
              <p:nvPr/>
            </p:nvGrpSpPr>
            <p:grpSpPr>
              <a:xfrm>
                <a:off x="8817829" y="3438162"/>
                <a:ext cx="2219891" cy="1068771"/>
                <a:chOff x="8927783" y="2739662"/>
                <a:chExt cx="2219891" cy="1068771"/>
              </a:xfrm>
            </p:grpSpPr>
            <p:sp>
              <p:nvSpPr>
                <p:cNvPr id="591" name="Oval 590">
                  <a:extLst>
                    <a:ext uri="{FF2B5EF4-FFF2-40B4-BE49-F238E27FC236}">
                      <a16:creationId xmlns:a16="http://schemas.microsoft.com/office/drawing/2014/main" id="{51567994-BE97-980E-3C21-4D52F4264613}"/>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592" name="Oval 591">
                  <a:extLst>
                    <a:ext uri="{FF2B5EF4-FFF2-40B4-BE49-F238E27FC236}">
                      <a16:creationId xmlns:a16="http://schemas.microsoft.com/office/drawing/2014/main" id="{222C5648-2D26-515C-5D82-21C571FF576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3" name="Oval 592">
                  <a:extLst>
                    <a:ext uri="{FF2B5EF4-FFF2-40B4-BE49-F238E27FC236}">
                      <a16:creationId xmlns:a16="http://schemas.microsoft.com/office/drawing/2014/main" id="{4F6EA050-1CEA-9CAB-90FD-9830B9B086C0}"/>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4" name="Oval 593">
                  <a:extLst>
                    <a:ext uri="{FF2B5EF4-FFF2-40B4-BE49-F238E27FC236}">
                      <a16:creationId xmlns:a16="http://schemas.microsoft.com/office/drawing/2014/main" id="{287BAEEB-8CBA-3820-DF1F-9C51980A8710}"/>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5" name="Oval 594">
                  <a:extLst>
                    <a:ext uri="{FF2B5EF4-FFF2-40B4-BE49-F238E27FC236}">
                      <a16:creationId xmlns:a16="http://schemas.microsoft.com/office/drawing/2014/main" id="{838AE175-F492-A6A6-61D1-4D9C05FA8204}"/>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6" name="Oval 595">
                  <a:extLst>
                    <a:ext uri="{FF2B5EF4-FFF2-40B4-BE49-F238E27FC236}">
                      <a16:creationId xmlns:a16="http://schemas.microsoft.com/office/drawing/2014/main" id="{A4B31B12-B848-5E4B-AEB7-539D37A657CE}"/>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7" name="Oval 596">
                  <a:extLst>
                    <a:ext uri="{FF2B5EF4-FFF2-40B4-BE49-F238E27FC236}">
                      <a16:creationId xmlns:a16="http://schemas.microsoft.com/office/drawing/2014/main" id="{9A6BBCE7-5090-F7E8-B807-49D5CAC9E33A}"/>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8" name="Oval 597">
                  <a:extLst>
                    <a:ext uri="{FF2B5EF4-FFF2-40B4-BE49-F238E27FC236}">
                      <a16:creationId xmlns:a16="http://schemas.microsoft.com/office/drawing/2014/main" id="{2445FAEF-F4A0-B588-8887-EF0B9AD7D2D5}"/>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99" name="Oval 598">
                  <a:extLst>
                    <a:ext uri="{FF2B5EF4-FFF2-40B4-BE49-F238E27FC236}">
                      <a16:creationId xmlns:a16="http://schemas.microsoft.com/office/drawing/2014/main" id="{C82A7AF3-0867-F217-457F-414F20495F35}"/>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0" name="Oval 599">
                  <a:extLst>
                    <a:ext uri="{FF2B5EF4-FFF2-40B4-BE49-F238E27FC236}">
                      <a16:creationId xmlns:a16="http://schemas.microsoft.com/office/drawing/2014/main" id="{88CF5C2D-8F4D-E503-55A9-2ED5D39707B8}"/>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1" name="Oval 600">
                  <a:extLst>
                    <a:ext uri="{FF2B5EF4-FFF2-40B4-BE49-F238E27FC236}">
                      <a16:creationId xmlns:a16="http://schemas.microsoft.com/office/drawing/2014/main" id="{04D6D561-FE36-472A-C73C-D3F83D285F2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2" name="Oval 601">
                  <a:extLst>
                    <a:ext uri="{FF2B5EF4-FFF2-40B4-BE49-F238E27FC236}">
                      <a16:creationId xmlns:a16="http://schemas.microsoft.com/office/drawing/2014/main" id="{CF7A9B1C-145C-EFEA-9A06-B7B525034E4C}"/>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3" name="Oval 602">
                  <a:extLst>
                    <a:ext uri="{FF2B5EF4-FFF2-40B4-BE49-F238E27FC236}">
                      <a16:creationId xmlns:a16="http://schemas.microsoft.com/office/drawing/2014/main" id="{B858BAFD-157F-DCF7-B7AF-183445F537F5}"/>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4" name="Oval 603">
                  <a:extLst>
                    <a:ext uri="{FF2B5EF4-FFF2-40B4-BE49-F238E27FC236}">
                      <a16:creationId xmlns:a16="http://schemas.microsoft.com/office/drawing/2014/main" id="{E230652E-4C43-197B-16A6-367847BEAB11}"/>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5" name="Oval 604">
                  <a:extLst>
                    <a:ext uri="{FF2B5EF4-FFF2-40B4-BE49-F238E27FC236}">
                      <a16:creationId xmlns:a16="http://schemas.microsoft.com/office/drawing/2014/main" id="{91A5100F-90C9-7612-B9B7-1C58CF802438}"/>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6" name="Oval 605">
                  <a:extLst>
                    <a:ext uri="{FF2B5EF4-FFF2-40B4-BE49-F238E27FC236}">
                      <a16:creationId xmlns:a16="http://schemas.microsoft.com/office/drawing/2014/main" id="{D4844117-30B3-2BB2-5D09-B88194472681}"/>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7" name="Oval 606">
                  <a:extLst>
                    <a:ext uri="{FF2B5EF4-FFF2-40B4-BE49-F238E27FC236}">
                      <a16:creationId xmlns:a16="http://schemas.microsoft.com/office/drawing/2014/main" id="{06F14AAC-6D6A-661C-DBC7-5ED31BA5B875}"/>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8" name="Oval 607">
                  <a:extLst>
                    <a:ext uri="{FF2B5EF4-FFF2-40B4-BE49-F238E27FC236}">
                      <a16:creationId xmlns:a16="http://schemas.microsoft.com/office/drawing/2014/main" id="{C0950E88-2441-CB19-A167-62739770AA10}"/>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09" name="Oval 608">
                  <a:extLst>
                    <a:ext uri="{FF2B5EF4-FFF2-40B4-BE49-F238E27FC236}">
                      <a16:creationId xmlns:a16="http://schemas.microsoft.com/office/drawing/2014/main" id="{7E759E8D-CBB7-A551-7B8B-12E6A2159390}"/>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0" name="Oval 609">
                  <a:extLst>
                    <a:ext uri="{FF2B5EF4-FFF2-40B4-BE49-F238E27FC236}">
                      <a16:creationId xmlns:a16="http://schemas.microsoft.com/office/drawing/2014/main" id="{08821BC9-DBE5-717D-5424-267B92C4002C}"/>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1" name="Oval 610">
                  <a:extLst>
                    <a:ext uri="{FF2B5EF4-FFF2-40B4-BE49-F238E27FC236}">
                      <a16:creationId xmlns:a16="http://schemas.microsoft.com/office/drawing/2014/main" id="{7885ED3B-1E1C-5524-E675-F387CC516D7F}"/>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2" name="Oval 611">
                  <a:extLst>
                    <a:ext uri="{FF2B5EF4-FFF2-40B4-BE49-F238E27FC236}">
                      <a16:creationId xmlns:a16="http://schemas.microsoft.com/office/drawing/2014/main" id="{846AE9B0-30BE-897D-F464-3CF1689FFF5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3" name="Oval 612">
                  <a:extLst>
                    <a:ext uri="{FF2B5EF4-FFF2-40B4-BE49-F238E27FC236}">
                      <a16:creationId xmlns:a16="http://schemas.microsoft.com/office/drawing/2014/main" id="{086AC694-89E2-5B73-B1E0-93757C077234}"/>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4" name="Oval 613">
                  <a:extLst>
                    <a:ext uri="{FF2B5EF4-FFF2-40B4-BE49-F238E27FC236}">
                      <a16:creationId xmlns:a16="http://schemas.microsoft.com/office/drawing/2014/main" id="{694DEC88-D31C-1B55-7589-60C75603EBE5}"/>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5" name="Oval 614">
                  <a:extLst>
                    <a:ext uri="{FF2B5EF4-FFF2-40B4-BE49-F238E27FC236}">
                      <a16:creationId xmlns:a16="http://schemas.microsoft.com/office/drawing/2014/main" id="{3CAA7146-88DF-879E-7A72-D460C21D1FEE}"/>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6" name="Oval 615">
                  <a:extLst>
                    <a:ext uri="{FF2B5EF4-FFF2-40B4-BE49-F238E27FC236}">
                      <a16:creationId xmlns:a16="http://schemas.microsoft.com/office/drawing/2014/main" id="{20C7D331-74AB-865E-0191-2B5A4783CA9A}"/>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7" name="Oval 616">
                  <a:extLst>
                    <a:ext uri="{FF2B5EF4-FFF2-40B4-BE49-F238E27FC236}">
                      <a16:creationId xmlns:a16="http://schemas.microsoft.com/office/drawing/2014/main" id="{9579AB01-CE5C-55AA-2227-B8823F6F3018}"/>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8" name="Oval 617">
                  <a:extLst>
                    <a:ext uri="{FF2B5EF4-FFF2-40B4-BE49-F238E27FC236}">
                      <a16:creationId xmlns:a16="http://schemas.microsoft.com/office/drawing/2014/main" id="{566577A9-E1B8-F8C9-508F-B0EFF5E8B664}"/>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19" name="Oval 618">
                  <a:extLst>
                    <a:ext uri="{FF2B5EF4-FFF2-40B4-BE49-F238E27FC236}">
                      <a16:creationId xmlns:a16="http://schemas.microsoft.com/office/drawing/2014/main" id="{350B7229-21F7-0C53-8CA6-0E57525430D6}"/>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0" name="Oval 619">
                  <a:extLst>
                    <a:ext uri="{FF2B5EF4-FFF2-40B4-BE49-F238E27FC236}">
                      <a16:creationId xmlns:a16="http://schemas.microsoft.com/office/drawing/2014/main" id="{1E8078C7-D454-ABC9-2093-57CAD12C31F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1" name="Oval 620">
                  <a:extLst>
                    <a:ext uri="{FF2B5EF4-FFF2-40B4-BE49-F238E27FC236}">
                      <a16:creationId xmlns:a16="http://schemas.microsoft.com/office/drawing/2014/main" id="{C87D4A4F-DC36-AADF-D36E-79C7ACDF416D}"/>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2" name="Rectangle 621">
                  <a:extLst>
                    <a:ext uri="{FF2B5EF4-FFF2-40B4-BE49-F238E27FC236}">
                      <a16:creationId xmlns:a16="http://schemas.microsoft.com/office/drawing/2014/main" id="{97056B61-0F96-17F9-8202-C1EC798BC493}"/>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3" name="Oval 622">
                  <a:extLst>
                    <a:ext uri="{FF2B5EF4-FFF2-40B4-BE49-F238E27FC236}">
                      <a16:creationId xmlns:a16="http://schemas.microsoft.com/office/drawing/2014/main" id="{87E8D6B1-769E-9E1E-72B3-49D5980EA699}"/>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4" name="Oval 623">
                  <a:extLst>
                    <a:ext uri="{FF2B5EF4-FFF2-40B4-BE49-F238E27FC236}">
                      <a16:creationId xmlns:a16="http://schemas.microsoft.com/office/drawing/2014/main" id="{461652A9-4446-F857-FA90-28CAD582872C}"/>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5" name="Oval 624">
                  <a:extLst>
                    <a:ext uri="{FF2B5EF4-FFF2-40B4-BE49-F238E27FC236}">
                      <a16:creationId xmlns:a16="http://schemas.microsoft.com/office/drawing/2014/main" id="{CEE0B6B8-158E-9500-1A79-B20D27BA1721}"/>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6" name="Oval 625">
                  <a:extLst>
                    <a:ext uri="{FF2B5EF4-FFF2-40B4-BE49-F238E27FC236}">
                      <a16:creationId xmlns:a16="http://schemas.microsoft.com/office/drawing/2014/main" id="{5AA5EFC3-64FF-FABA-0C44-532DD1B81085}"/>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7" name="Oval 626">
                  <a:extLst>
                    <a:ext uri="{FF2B5EF4-FFF2-40B4-BE49-F238E27FC236}">
                      <a16:creationId xmlns:a16="http://schemas.microsoft.com/office/drawing/2014/main" id="{1D74A0D1-8FDA-0A4C-B87E-999908D867C9}"/>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8" name="Oval 627">
                  <a:extLst>
                    <a:ext uri="{FF2B5EF4-FFF2-40B4-BE49-F238E27FC236}">
                      <a16:creationId xmlns:a16="http://schemas.microsoft.com/office/drawing/2014/main" id="{F43BF0E0-B0A3-038E-E0B6-B5F466EC99FF}"/>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29" name="Oval 628">
                  <a:extLst>
                    <a:ext uri="{FF2B5EF4-FFF2-40B4-BE49-F238E27FC236}">
                      <a16:creationId xmlns:a16="http://schemas.microsoft.com/office/drawing/2014/main" id="{FDBC09EE-DE74-8EC8-D7AD-F77B1E523A54}"/>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0" name="Oval 629">
                  <a:extLst>
                    <a:ext uri="{FF2B5EF4-FFF2-40B4-BE49-F238E27FC236}">
                      <a16:creationId xmlns:a16="http://schemas.microsoft.com/office/drawing/2014/main" id="{F3A7F88C-D610-9905-37DC-2274BEE13C48}"/>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1" name="Oval 630">
                  <a:extLst>
                    <a:ext uri="{FF2B5EF4-FFF2-40B4-BE49-F238E27FC236}">
                      <a16:creationId xmlns:a16="http://schemas.microsoft.com/office/drawing/2014/main" id="{AC16E022-CB45-53CF-7769-E8B165362B0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2" name="Oval 631">
                  <a:extLst>
                    <a:ext uri="{FF2B5EF4-FFF2-40B4-BE49-F238E27FC236}">
                      <a16:creationId xmlns:a16="http://schemas.microsoft.com/office/drawing/2014/main" id="{E16B169A-9C0E-902D-1117-DBB8FB76787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3" name="Oval 632">
                  <a:extLst>
                    <a:ext uri="{FF2B5EF4-FFF2-40B4-BE49-F238E27FC236}">
                      <a16:creationId xmlns:a16="http://schemas.microsoft.com/office/drawing/2014/main" id="{21DEA21D-EBDD-4FE1-376C-3C983514DA5E}"/>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4" name="Oval 633">
                  <a:extLst>
                    <a:ext uri="{FF2B5EF4-FFF2-40B4-BE49-F238E27FC236}">
                      <a16:creationId xmlns:a16="http://schemas.microsoft.com/office/drawing/2014/main" id="{E28D6F9E-30A0-C0A8-7D47-862B9BC3BCFC}"/>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5" name="Oval 634">
                  <a:extLst>
                    <a:ext uri="{FF2B5EF4-FFF2-40B4-BE49-F238E27FC236}">
                      <a16:creationId xmlns:a16="http://schemas.microsoft.com/office/drawing/2014/main" id="{81EE6716-44D6-641C-700E-55CF70252F5E}"/>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6" name="Oval 635">
                  <a:extLst>
                    <a:ext uri="{FF2B5EF4-FFF2-40B4-BE49-F238E27FC236}">
                      <a16:creationId xmlns:a16="http://schemas.microsoft.com/office/drawing/2014/main" id="{CBA72007-2678-92F3-952F-BAABB29281D4}"/>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7" name="Oval 636">
                  <a:extLst>
                    <a:ext uri="{FF2B5EF4-FFF2-40B4-BE49-F238E27FC236}">
                      <a16:creationId xmlns:a16="http://schemas.microsoft.com/office/drawing/2014/main" id="{270C88F8-EA61-E293-66AE-B3C492D3BDD7}"/>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8" name="Oval 637">
                  <a:extLst>
                    <a:ext uri="{FF2B5EF4-FFF2-40B4-BE49-F238E27FC236}">
                      <a16:creationId xmlns:a16="http://schemas.microsoft.com/office/drawing/2014/main" id="{52C659AB-9AA7-933D-57AC-1D8936BAB75F}"/>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39" name="Oval 638">
                  <a:extLst>
                    <a:ext uri="{FF2B5EF4-FFF2-40B4-BE49-F238E27FC236}">
                      <a16:creationId xmlns:a16="http://schemas.microsoft.com/office/drawing/2014/main" id="{8D845F31-48EC-E378-1560-0CE68A25E4B6}"/>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0" name="Oval 639">
                  <a:extLst>
                    <a:ext uri="{FF2B5EF4-FFF2-40B4-BE49-F238E27FC236}">
                      <a16:creationId xmlns:a16="http://schemas.microsoft.com/office/drawing/2014/main" id="{4407840A-5EE3-FC12-7D34-094403B5F1EC}"/>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1" name="Oval 640">
                  <a:extLst>
                    <a:ext uri="{FF2B5EF4-FFF2-40B4-BE49-F238E27FC236}">
                      <a16:creationId xmlns:a16="http://schemas.microsoft.com/office/drawing/2014/main" id="{D3F027FD-332E-E8F1-6DE5-9B51222C213B}"/>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2" name="Oval 641">
                  <a:extLst>
                    <a:ext uri="{FF2B5EF4-FFF2-40B4-BE49-F238E27FC236}">
                      <a16:creationId xmlns:a16="http://schemas.microsoft.com/office/drawing/2014/main" id="{469B9939-292B-9CF1-D749-ACB2321E4CA4}"/>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3" name="Oval 642">
                  <a:extLst>
                    <a:ext uri="{FF2B5EF4-FFF2-40B4-BE49-F238E27FC236}">
                      <a16:creationId xmlns:a16="http://schemas.microsoft.com/office/drawing/2014/main" id="{A38D7BD5-351D-5A53-D4DE-93E61B678334}"/>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4" name="Oval 643">
                  <a:extLst>
                    <a:ext uri="{FF2B5EF4-FFF2-40B4-BE49-F238E27FC236}">
                      <a16:creationId xmlns:a16="http://schemas.microsoft.com/office/drawing/2014/main" id="{D9EAC706-23EB-1630-AF0F-B5989E74ADF9}"/>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5" name="Oval 644">
                  <a:extLst>
                    <a:ext uri="{FF2B5EF4-FFF2-40B4-BE49-F238E27FC236}">
                      <a16:creationId xmlns:a16="http://schemas.microsoft.com/office/drawing/2014/main" id="{420E6F6B-6030-0922-E285-C18F510AF5EC}"/>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6" name="Oval 645">
                  <a:extLst>
                    <a:ext uri="{FF2B5EF4-FFF2-40B4-BE49-F238E27FC236}">
                      <a16:creationId xmlns:a16="http://schemas.microsoft.com/office/drawing/2014/main" id="{D2AFB767-4F64-71F6-7C1C-5D53A52C0BCC}"/>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7" name="Oval 646">
                  <a:extLst>
                    <a:ext uri="{FF2B5EF4-FFF2-40B4-BE49-F238E27FC236}">
                      <a16:creationId xmlns:a16="http://schemas.microsoft.com/office/drawing/2014/main" id="{4F89AD07-0056-8A67-4BBB-AFB8EC6FBF38}"/>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8" name="Oval 647">
                  <a:extLst>
                    <a:ext uri="{FF2B5EF4-FFF2-40B4-BE49-F238E27FC236}">
                      <a16:creationId xmlns:a16="http://schemas.microsoft.com/office/drawing/2014/main" id="{813C592C-14E4-5AA9-B5E6-1F55612267D6}"/>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49" name="Oval 648">
                  <a:extLst>
                    <a:ext uri="{FF2B5EF4-FFF2-40B4-BE49-F238E27FC236}">
                      <a16:creationId xmlns:a16="http://schemas.microsoft.com/office/drawing/2014/main" id="{35A7E551-EB99-8AF1-A199-BC9A62D32C58}"/>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0" name="Oval 649">
                  <a:extLst>
                    <a:ext uri="{FF2B5EF4-FFF2-40B4-BE49-F238E27FC236}">
                      <a16:creationId xmlns:a16="http://schemas.microsoft.com/office/drawing/2014/main" id="{5D4C3ED2-424D-4097-C4B6-16E2404DFFE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1" name="Oval 650">
                  <a:extLst>
                    <a:ext uri="{FF2B5EF4-FFF2-40B4-BE49-F238E27FC236}">
                      <a16:creationId xmlns:a16="http://schemas.microsoft.com/office/drawing/2014/main" id="{FC3381D0-9F8C-4388-68C3-B0A8C5A85157}"/>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2" name="Oval 651">
                  <a:extLst>
                    <a:ext uri="{FF2B5EF4-FFF2-40B4-BE49-F238E27FC236}">
                      <a16:creationId xmlns:a16="http://schemas.microsoft.com/office/drawing/2014/main" id="{F81053F0-945B-149B-4845-4355277833AE}"/>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3" name="Oval 652">
                  <a:extLst>
                    <a:ext uri="{FF2B5EF4-FFF2-40B4-BE49-F238E27FC236}">
                      <a16:creationId xmlns:a16="http://schemas.microsoft.com/office/drawing/2014/main" id="{1E3D8B09-283A-F8B2-3211-3F956F148E6C}"/>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54" name="Rectangle 653">
                  <a:extLst>
                    <a:ext uri="{FF2B5EF4-FFF2-40B4-BE49-F238E27FC236}">
                      <a16:creationId xmlns:a16="http://schemas.microsoft.com/office/drawing/2014/main" id="{B835BD72-9C19-3C9B-AD44-C9F1F8B50320}"/>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590" name="TextBox 589">
                <a:extLst>
                  <a:ext uri="{FF2B5EF4-FFF2-40B4-BE49-F238E27FC236}">
                    <a16:creationId xmlns:a16="http://schemas.microsoft.com/office/drawing/2014/main" id="{354C1A4E-DB08-28F4-931A-12A4E90CF965}"/>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grpSp>
          <p:nvGrpSpPr>
            <p:cNvPr id="183" name="Group 182">
              <a:extLst>
                <a:ext uri="{FF2B5EF4-FFF2-40B4-BE49-F238E27FC236}">
                  <a16:creationId xmlns:a16="http://schemas.microsoft.com/office/drawing/2014/main" id="{2CFF2EA0-CA6B-233A-A4BB-2449E6C130B4}"/>
                </a:ext>
              </a:extLst>
            </p:cNvPr>
            <p:cNvGrpSpPr/>
            <p:nvPr/>
          </p:nvGrpSpPr>
          <p:grpSpPr>
            <a:xfrm>
              <a:off x="5993989" y="1737600"/>
              <a:ext cx="550122" cy="532549"/>
              <a:chOff x="2237720" y="2601157"/>
              <a:chExt cx="550122" cy="532549"/>
            </a:xfrm>
          </p:grpSpPr>
          <p:sp>
            <p:nvSpPr>
              <p:cNvPr id="577" name="Oval 576">
                <a:extLst>
                  <a:ext uri="{FF2B5EF4-FFF2-40B4-BE49-F238E27FC236}">
                    <a16:creationId xmlns:a16="http://schemas.microsoft.com/office/drawing/2014/main" id="{9827776E-8089-8D36-B843-42C79E2C85C4}"/>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8" name="Oval 577">
                <a:extLst>
                  <a:ext uri="{FF2B5EF4-FFF2-40B4-BE49-F238E27FC236}">
                    <a16:creationId xmlns:a16="http://schemas.microsoft.com/office/drawing/2014/main" id="{6BEBE228-F688-1B5A-82A9-F5F28263A0D1}"/>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9" name="Oval 578">
                <a:extLst>
                  <a:ext uri="{FF2B5EF4-FFF2-40B4-BE49-F238E27FC236}">
                    <a16:creationId xmlns:a16="http://schemas.microsoft.com/office/drawing/2014/main" id="{621F291A-94D7-D403-451C-A489217F756B}"/>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0" name="Oval 579">
                <a:extLst>
                  <a:ext uri="{FF2B5EF4-FFF2-40B4-BE49-F238E27FC236}">
                    <a16:creationId xmlns:a16="http://schemas.microsoft.com/office/drawing/2014/main" id="{C13E2038-9C03-53AF-485E-EC80943058A2}"/>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1" name="Oval 580">
                <a:extLst>
                  <a:ext uri="{FF2B5EF4-FFF2-40B4-BE49-F238E27FC236}">
                    <a16:creationId xmlns:a16="http://schemas.microsoft.com/office/drawing/2014/main" id="{69854849-2B72-F2E6-D972-611F526AF14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2" name="Oval 581">
                <a:extLst>
                  <a:ext uri="{FF2B5EF4-FFF2-40B4-BE49-F238E27FC236}">
                    <a16:creationId xmlns:a16="http://schemas.microsoft.com/office/drawing/2014/main" id="{DDF28361-9F0F-C096-06D2-21489A0C8044}"/>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3" name="Oval 582">
                <a:extLst>
                  <a:ext uri="{FF2B5EF4-FFF2-40B4-BE49-F238E27FC236}">
                    <a16:creationId xmlns:a16="http://schemas.microsoft.com/office/drawing/2014/main" id="{ACF82F4A-28A5-0B7D-D8DE-BF5A9D174C52}"/>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4" name="Oval 583">
                <a:extLst>
                  <a:ext uri="{FF2B5EF4-FFF2-40B4-BE49-F238E27FC236}">
                    <a16:creationId xmlns:a16="http://schemas.microsoft.com/office/drawing/2014/main" id="{DACC1E1C-4D92-E262-A1D5-A68D44F152DF}"/>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5" name="Oval 584">
                <a:extLst>
                  <a:ext uri="{FF2B5EF4-FFF2-40B4-BE49-F238E27FC236}">
                    <a16:creationId xmlns:a16="http://schemas.microsoft.com/office/drawing/2014/main" id="{6726CDEE-3066-CBFB-ACB9-7C138B177357}"/>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6" name="Oval 585">
                <a:extLst>
                  <a:ext uri="{FF2B5EF4-FFF2-40B4-BE49-F238E27FC236}">
                    <a16:creationId xmlns:a16="http://schemas.microsoft.com/office/drawing/2014/main" id="{5F5F9074-2999-3E65-4625-9DB75952D449}"/>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7" name="Oval 586">
                <a:extLst>
                  <a:ext uri="{FF2B5EF4-FFF2-40B4-BE49-F238E27FC236}">
                    <a16:creationId xmlns:a16="http://schemas.microsoft.com/office/drawing/2014/main" id="{41D1D08D-439E-6328-DC38-2B7D41F34E42}"/>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88" name="Oval 587">
                <a:extLst>
                  <a:ext uri="{FF2B5EF4-FFF2-40B4-BE49-F238E27FC236}">
                    <a16:creationId xmlns:a16="http://schemas.microsoft.com/office/drawing/2014/main" id="{730D19B7-AA14-4DFC-100A-962E18858EA6}"/>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4" name="Group 183">
              <a:extLst>
                <a:ext uri="{FF2B5EF4-FFF2-40B4-BE49-F238E27FC236}">
                  <a16:creationId xmlns:a16="http://schemas.microsoft.com/office/drawing/2014/main" id="{D02BCAAA-E367-526F-BBD7-57874C1EBF03}"/>
                </a:ext>
              </a:extLst>
            </p:cNvPr>
            <p:cNvGrpSpPr/>
            <p:nvPr/>
          </p:nvGrpSpPr>
          <p:grpSpPr>
            <a:xfrm>
              <a:off x="6476074" y="2226399"/>
              <a:ext cx="521113" cy="534314"/>
              <a:chOff x="2719805" y="3089956"/>
              <a:chExt cx="521113" cy="534314"/>
            </a:xfrm>
          </p:grpSpPr>
          <p:sp>
            <p:nvSpPr>
              <p:cNvPr id="416" name="Oval 415">
                <a:extLst>
                  <a:ext uri="{FF2B5EF4-FFF2-40B4-BE49-F238E27FC236}">
                    <a16:creationId xmlns:a16="http://schemas.microsoft.com/office/drawing/2014/main" id="{DD4CE8C6-ED65-7FAF-B34D-4E0DE5206867}"/>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7" name="Oval 416">
                <a:extLst>
                  <a:ext uri="{FF2B5EF4-FFF2-40B4-BE49-F238E27FC236}">
                    <a16:creationId xmlns:a16="http://schemas.microsoft.com/office/drawing/2014/main" id="{BDADE111-EF88-977B-6B94-513DD872DE71}"/>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6" name="Oval 425">
                <a:extLst>
                  <a:ext uri="{FF2B5EF4-FFF2-40B4-BE49-F238E27FC236}">
                    <a16:creationId xmlns:a16="http://schemas.microsoft.com/office/drawing/2014/main" id="{DA5DBAE0-B8CD-5D94-C441-D08C9E306B94}"/>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7" name="Oval 426">
                <a:extLst>
                  <a:ext uri="{FF2B5EF4-FFF2-40B4-BE49-F238E27FC236}">
                    <a16:creationId xmlns:a16="http://schemas.microsoft.com/office/drawing/2014/main" id="{B7214ED6-3E58-687B-19E1-BDB4060BF106}"/>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8" name="Oval 427">
                <a:extLst>
                  <a:ext uri="{FF2B5EF4-FFF2-40B4-BE49-F238E27FC236}">
                    <a16:creationId xmlns:a16="http://schemas.microsoft.com/office/drawing/2014/main" id="{F11463AC-90E0-8A58-2BF8-4B159C5A753F}"/>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29" name="Oval 428">
                <a:extLst>
                  <a:ext uri="{FF2B5EF4-FFF2-40B4-BE49-F238E27FC236}">
                    <a16:creationId xmlns:a16="http://schemas.microsoft.com/office/drawing/2014/main" id="{8E2A1E99-4D96-B0C5-C24C-CC51C3BA92B7}"/>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0" name="Oval 429">
                <a:extLst>
                  <a:ext uri="{FF2B5EF4-FFF2-40B4-BE49-F238E27FC236}">
                    <a16:creationId xmlns:a16="http://schemas.microsoft.com/office/drawing/2014/main" id="{62BE4257-BA4E-5678-CD91-08A75DF16065}"/>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1" name="Oval 430">
                <a:extLst>
                  <a:ext uri="{FF2B5EF4-FFF2-40B4-BE49-F238E27FC236}">
                    <a16:creationId xmlns:a16="http://schemas.microsoft.com/office/drawing/2014/main" id="{5F2E8903-18E8-D76F-0742-7C32F4E82B11}"/>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39" name="Oval 438">
                <a:extLst>
                  <a:ext uri="{FF2B5EF4-FFF2-40B4-BE49-F238E27FC236}">
                    <a16:creationId xmlns:a16="http://schemas.microsoft.com/office/drawing/2014/main" id="{4C7583EB-B239-7E47-6269-4AA0AAB2F394}"/>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0" name="Oval 439">
                <a:extLst>
                  <a:ext uri="{FF2B5EF4-FFF2-40B4-BE49-F238E27FC236}">
                    <a16:creationId xmlns:a16="http://schemas.microsoft.com/office/drawing/2014/main" id="{81013D61-2CEB-D1C9-7A46-865C1DCFE0DD}"/>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1" name="Oval 440">
                <a:extLst>
                  <a:ext uri="{FF2B5EF4-FFF2-40B4-BE49-F238E27FC236}">
                    <a16:creationId xmlns:a16="http://schemas.microsoft.com/office/drawing/2014/main" id="{37092DCA-D7EB-1743-9367-37FC14293D83}"/>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2" name="Oval 441">
                <a:extLst>
                  <a:ext uri="{FF2B5EF4-FFF2-40B4-BE49-F238E27FC236}">
                    <a16:creationId xmlns:a16="http://schemas.microsoft.com/office/drawing/2014/main" id="{E8E619BD-3180-3DB1-8750-881A67FE6F03}"/>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3" name="Oval 442">
                <a:extLst>
                  <a:ext uri="{FF2B5EF4-FFF2-40B4-BE49-F238E27FC236}">
                    <a16:creationId xmlns:a16="http://schemas.microsoft.com/office/drawing/2014/main" id="{803B2ECC-03C2-47D2-1DA8-1EFD1C1E7680}"/>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4" name="Oval 443">
                <a:extLst>
                  <a:ext uri="{FF2B5EF4-FFF2-40B4-BE49-F238E27FC236}">
                    <a16:creationId xmlns:a16="http://schemas.microsoft.com/office/drawing/2014/main" id="{842AEAD0-5F59-FDDA-F339-501943B56492}"/>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5" name="Oval 444">
                <a:extLst>
                  <a:ext uri="{FF2B5EF4-FFF2-40B4-BE49-F238E27FC236}">
                    <a16:creationId xmlns:a16="http://schemas.microsoft.com/office/drawing/2014/main" id="{57536564-57D3-DE89-C6B3-EE908F3ACCF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46" name="Oval 445">
                <a:extLst>
                  <a:ext uri="{FF2B5EF4-FFF2-40B4-BE49-F238E27FC236}">
                    <a16:creationId xmlns:a16="http://schemas.microsoft.com/office/drawing/2014/main" id="{9F34BFA2-5349-509F-10C2-5D00B9854C26}"/>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576" name="Oval 575">
                <a:extLst>
                  <a:ext uri="{FF2B5EF4-FFF2-40B4-BE49-F238E27FC236}">
                    <a16:creationId xmlns:a16="http://schemas.microsoft.com/office/drawing/2014/main" id="{306AD4FC-0A4A-AC87-A370-C0945000262C}"/>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5" name="Group 184">
              <a:extLst>
                <a:ext uri="{FF2B5EF4-FFF2-40B4-BE49-F238E27FC236}">
                  <a16:creationId xmlns:a16="http://schemas.microsoft.com/office/drawing/2014/main" id="{5334B466-CEC3-1C56-129A-2CDC414CD489}"/>
                </a:ext>
              </a:extLst>
            </p:cNvPr>
            <p:cNvGrpSpPr/>
            <p:nvPr/>
          </p:nvGrpSpPr>
          <p:grpSpPr>
            <a:xfrm>
              <a:off x="7122663" y="1731943"/>
              <a:ext cx="550122" cy="532549"/>
              <a:chOff x="2237720" y="2601157"/>
              <a:chExt cx="550122" cy="532549"/>
            </a:xfrm>
          </p:grpSpPr>
          <p:sp>
            <p:nvSpPr>
              <p:cNvPr id="396" name="Oval 395">
                <a:extLst>
                  <a:ext uri="{FF2B5EF4-FFF2-40B4-BE49-F238E27FC236}">
                    <a16:creationId xmlns:a16="http://schemas.microsoft.com/office/drawing/2014/main" id="{958AA110-236D-599D-DA91-53ED66CFA91E}"/>
                  </a:ext>
                </a:extLst>
              </p:cNvPr>
              <p:cNvSpPr/>
              <p:nvPr/>
            </p:nvSpPr>
            <p:spPr>
              <a:xfrm>
                <a:off x="2237720" y="275011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7" name="Oval 396">
                <a:extLst>
                  <a:ext uri="{FF2B5EF4-FFF2-40B4-BE49-F238E27FC236}">
                    <a16:creationId xmlns:a16="http://schemas.microsoft.com/office/drawing/2014/main" id="{5EA8F6E3-E696-4795-5169-25A30DF7559F}"/>
                  </a:ext>
                </a:extLst>
              </p:cNvPr>
              <p:cNvSpPr/>
              <p:nvPr/>
            </p:nvSpPr>
            <p:spPr>
              <a:xfrm>
                <a:off x="2259952" y="294897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8" name="Oval 397">
                <a:extLst>
                  <a:ext uri="{FF2B5EF4-FFF2-40B4-BE49-F238E27FC236}">
                    <a16:creationId xmlns:a16="http://schemas.microsoft.com/office/drawing/2014/main" id="{E8F47A0D-BB4A-5068-6473-673DC219DD13}"/>
                  </a:ext>
                </a:extLst>
              </p:cNvPr>
              <p:cNvSpPr/>
              <p:nvPr/>
            </p:nvSpPr>
            <p:spPr>
              <a:xfrm>
                <a:off x="2417567" y="271293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9" name="Oval 398">
                <a:extLst>
                  <a:ext uri="{FF2B5EF4-FFF2-40B4-BE49-F238E27FC236}">
                    <a16:creationId xmlns:a16="http://schemas.microsoft.com/office/drawing/2014/main" id="{36F39CC7-B3D4-1EE9-0145-0FA69830A8E1}"/>
                  </a:ext>
                </a:extLst>
              </p:cNvPr>
              <p:cNvSpPr/>
              <p:nvPr/>
            </p:nvSpPr>
            <p:spPr>
              <a:xfrm>
                <a:off x="2535258" y="2968562"/>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0" name="Oval 399">
                <a:extLst>
                  <a:ext uri="{FF2B5EF4-FFF2-40B4-BE49-F238E27FC236}">
                    <a16:creationId xmlns:a16="http://schemas.microsoft.com/office/drawing/2014/main" id="{1AB6F56D-2521-D6A7-66E2-694B2792401C}"/>
                  </a:ext>
                </a:extLst>
              </p:cNvPr>
              <p:cNvSpPr/>
              <p:nvPr/>
            </p:nvSpPr>
            <p:spPr>
              <a:xfrm>
                <a:off x="2625736" y="2796683"/>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01" name="Oval 400">
                <a:extLst>
                  <a:ext uri="{FF2B5EF4-FFF2-40B4-BE49-F238E27FC236}">
                    <a16:creationId xmlns:a16="http://schemas.microsoft.com/office/drawing/2014/main" id="{D81D6A83-9CD7-7A0A-D7A5-9931967F2736}"/>
                  </a:ext>
                </a:extLst>
              </p:cNvPr>
              <p:cNvSpPr/>
              <p:nvPr/>
            </p:nvSpPr>
            <p:spPr>
              <a:xfrm>
                <a:off x="2500838" y="2601157"/>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0" name="Oval 409">
                <a:extLst>
                  <a:ext uri="{FF2B5EF4-FFF2-40B4-BE49-F238E27FC236}">
                    <a16:creationId xmlns:a16="http://schemas.microsoft.com/office/drawing/2014/main" id="{87421A8E-5B5E-43D2-1683-0366A22F6C0F}"/>
                  </a:ext>
                </a:extLst>
              </p:cNvPr>
              <p:cNvSpPr/>
              <p:nvPr/>
            </p:nvSpPr>
            <p:spPr>
              <a:xfrm>
                <a:off x="2309348" y="2820344"/>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1" name="Oval 410">
                <a:extLst>
                  <a:ext uri="{FF2B5EF4-FFF2-40B4-BE49-F238E27FC236}">
                    <a16:creationId xmlns:a16="http://schemas.microsoft.com/office/drawing/2014/main" id="{15FF3EEA-4DFA-7005-B28A-2C7B97022F60}"/>
                  </a:ext>
                </a:extLst>
              </p:cNvPr>
              <p:cNvSpPr/>
              <p:nvPr/>
            </p:nvSpPr>
            <p:spPr>
              <a:xfrm>
                <a:off x="2399438" y="3040561"/>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2" name="Oval 411">
                <a:extLst>
                  <a:ext uri="{FF2B5EF4-FFF2-40B4-BE49-F238E27FC236}">
                    <a16:creationId xmlns:a16="http://schemas.microsoft.com/office/drawing/2014/main" id="{DDF4F213-80FF-60E9-D57C-96B8D8E16D84}"/>
                  </a:ext>
                </a:extLst>
              </p:cNvPr>
              <p:cNvSpPr/>
              <p:nvPr/>
            </p:nvSpPr>
            <p:spPr>
              <a:xfrm>
                <a:off x="2481988" y="2880358"/>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3" name="Oval 412">
                <a:extLst>
                  <a:ext uri="{FF2B5EF4-FFF2-40B4-BE49-F238E27FC236}">
                    <a16:creationId xmlns:a16="http://schemas.microsoft.com/office/drawing/2014/main" id="{CF35B206-0F56-3FAA-AE3C-6BAF0429D70E}"/>
                  </a:ext>
                </a:extLst>
              </p:cNvPr>
              <p:cNvSpPr/>
              <p:nvPr/>
            </p:nvSpPr>
            <p:spPr>
              <a:xfrm>
                <a:off x="2606887" y="3038795"/>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4" name="Oval 413">
                <a:extLst>
                  <a:ext uri="{FF2B5EF4-FFF2-40B4-BE49-F238E27FC236}">
                    <a16:creationId xmlns:a16="http://schemas.microsoft.com/office/drawing/2014/main" id="{15EC101A-FF3D-6FE6-701A-5D7AD32FC396}"/>
                  </a:ext>
                </a:extLst>
              </p:cNvPr>
              <p:cNvSpPr/>
              <p:nvPr/>
            </p:nvSpPr>
            <p:spPr>
              <a:xfrm>
                <a:off x="2697364" y="2866916"/>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415" name="Oval 414">
                <a:extLst>
                  <a:ext uri="{FF2B5EF4-FFF2-40B4-BE49-F238E27FC236}">
                    <a16:creationId xmlns:a16="http://schemas.microsoft.com/office/drawing/2014/main" id="{CAECEADF-CDC0-53A0-CE8C-F4530B31F140}"/>
                  </a:ext>
                </a:extLst>
              </p:cNvPr>
              <p:cNvSpPr/>
              <p:nvPr/>
            </p:nvSpPr>
            <p:spPr>
              <a:xfrm>
                <a:off x="2572466" y="2671390"/>
                <a:ext cx="90478" cy="9314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nvGrpSpPr>
            <p:cNvPr id="186" name="Group 185">
              <a:extLst>
                <a:ext uri="{FF2B5EF4-FFF2-40B4-BE49-F238E27FC236}">
                  <a16:creationId xmlns:a16="http://schemas.microsoft.com/office/drawing/2014/main" id="{D959B73F-5F07-601F-01EF-35FE9C455CF4}"/>
                </a:ext>
              </a:extLst>
            </p:cNvPr>
            <p:cNvGrpSpPr/>
            <p:nvPr/>
          </p:nvGrpSpPr>
          <p:grpSpPr>
            <a:xfrm>
              <a:off x="7604748" y="2220742"/>
              <a:ext cx="521113" cy="534314"/>
              <a:chOff x="2719805" y="3089956"/>
              <a:chExt cx="521113" cy="534314"/>
            </a:xfrm>
          </p:grpSpPr>
          <p:sp>
            <p:nvSpPr>
              <p:cNvPr id="187" name="Oval 186">
                <a:extLst>
                  <a:ext uri="{FF2B5EF4-FFF2-40B4-BE49-F238E27FC236}">
                    <a16:creationId xmlns:a16="http://schemas.microsoft.com/office/drawing/2014/main" id="{BD71FAFA-41D8-FC6D-BC66-CF96A2C482C0}"/>
                  </a:ext>
                </a:extLst>
              </p:cNvPr>
              <p:cNvSpPr/>
              <p:nvPr/>
            </p:nvSpPr>
            <p:spPr>
              <a:xfrm>
                <a:off x="2884198" y="32300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8" name="Oval 187">
                <a:extLst>
                  <a:ext uri="{FF2B5EF4-FFF2-40B4-BE49-F238E27FC236}">
                    <a16:creationId xmlns:a16="http://schemas.microsoft.com/office/drawing/2014/main" id="{D3EDC86D-BD2E-65B7-C23F-2DDA44DB6817}"/>
                  </a:ext>
                </a:extLst>
              </p:cNvPr>
              <p:cNvSpPr/>
              <p:nvPr/>
            </p:nvSpPr>
            <p:spPr>
              <a:xfrm>
                <a:off x="2955827" y="330027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89" name="Oval 188">
                <a:extLst>
                  <a:ext uri="{FF2B5EF4-FFF2-40B4-BE49-F238E27FC236}">
                    <a16:creationId xmlns:a16="http://schemas.microsoft.com/office/drawing/2014/main" id="{FC5B5261-A70C-CD09-918E-BFBD5BE02996}"/>
                  </a:ext>
                </a:extLst>
              </p:cNvPr>
              <p:cNvSpPr/>
              <p:nvPr/>
            </p:nvSpPr>
            <p:spPr>
              <a:xfrm>
                <a:off x="2813541" y="344465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0" name="Oval 189">
                <a:extLst>
                  <a:ext uri="{FF2B5EF4-FFF2-40B4-BE49-F238E27FC236}">
                    <a16:creationId xmlns:a16="http://schemas.microsoft.com/office/drawing/2014/main" id="{86358B49-D5C9-DEBF-CB68-3FAE5888E22D}"/>
                  </a:ext>
                </a:extLst>
              </p:cNvPr>
              <p:cNvSpPr/>
              <p:nvPr/>
            </p:nvSpPr>
            <p:spPr>
              <a:xfrm>
                <a:off x="2944523" y="346089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191" name="Oval 190">
                <a:extLst>
                  <a:ext uri="{FF2B5EF4-FFF2-40B4-BE49-F238E27FC236}">
                    <a16:creationId xmlns:a16="http://schemas.microsoft.com/office/drawing/2014/main" id="{42692771-772A-4F17-7CE9-739BC08570E2}"/>
                  </a:ext>
                </a:extLst>
              </p:cNvPr>
              <p:cNvSpPr/>
              <p:nvPr/>
            </p:nvSpPr>
            <p:spPr>
              <a:xfrm>
                <a:off x="2767331" y="3267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4" name="Oval 383">
                <a:extLst>
                  <a:ext uri="{FF2B5EF4-FFF2-40B4-BE49-F238E27FC236}">
                    <a16:creationId xmlns:a16="http://schemas.microsoft.com/office/drawing/2014/main" id="{753EEA08-8D32-CBB0-E4D3-CBC268411B24}"/>
                  </a:ext>
                </a:extLst>
              </p:cNvPr>
              <p:cNvSpPr/>
              <p:nvPr/>
            </p:nvSpPr>
            <p:spPr>
              <a:xfrm>
                <a:off x="3033573" y="314548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5" name="Oval 384">
                <a:extLst>
                  <a:ext uri="{FF2B5EF4-FFF2-40B4-BE49-F238E27FC236}">
                    <a16:creationId xmlns:a16="http://schemas.microsoft.com/office/drawing/2014/main" id="{D72ACCF2-F1E0-9AB0-FD46-D6A954DD1DD0}"/>
                  </a:ext>
                </a:extLst>
              </p:cNvPr>
              <p:cNvSpPr/>
              <p:nvPr/>
            </p:nvSpPr>
            <p:spPr>
              <a:xfrm>
                <a:off x="2832722" y="308995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6" name="Oval 385">
                <a:extLst>
                  <a:ext uri="{FF2B5EF4-FFF2-40B4-BE49-F238E27FC236}">
                    <a16:creationId xmlns:a16="http://schemas.microsoft.com/office/drawing/2014/main" id="{E7019563-0FD8-A6FF-BA8A-C4FD6E6006FC}"/>
                  </a:ext>
                </a:extLst>
              </p:cNvPr>
              <p:cNvSpPr/>
              <p:nvPr/>
            </p:nvSpPr>
            <p:spPr>
              <a:xfrm>
                <a:off x="3078812" y="339673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7" name="Oval 386">
                <a:extLst>
                  <a:ext uri="{FF2B5EF4-FFF2-40B4-BE49-F238E27FC236}">
                    <a16:creationId xmlns:a16="http://schemas.microsoft.com/office/drawing/2014/main" id="{66271911-B525-8831-FDD5-7BEA51B33E9C}"/>
                  </a:ext>
                </a:extLst>
              </p:cNvPr>
              <p:cNvSpPr/>
              <p:nvPr/>
            </p:nvSpPr>
            <p:spPr>
              <a:xfrm>
                <a:off x="2980349" y="3265198"/>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8" name="Oval 387">
                <a:extLst>
                  <a:ext uri="{FF2B5EF4-FFF2-40B4-BE49-F238E27FC236}">
                    <a16:creationId xmlns:a16="http://schemas.microsoft.com/office/drawing/2014/main" id="{13930E06-5E90-EB09-4A60-789EF259F658}"/>
                  </a:ext>
                </a:extLst>
              </p:cNvPr>
              <p:cNvSpPr/>
              <p:nvPr/>
            </p:nvSpPr>
            <p:spPr>
              <a:xfrm>
                <a:off x="3027455" y="3370504"/>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89" name="Oval 388">
                <a:extLst>
                  <a:ext uri="{FF2B5EF4-FFF2-40B4-BE49-F238E27FC236}">
                    <a16:creationId xmlns:a16="http://schemas.microsoft.com/office/drawing/2014/main" id="{8C09239A-D6E0-A5CD-2415-4357BF3B6116}"/>
                  </a:ext>
                </a:extLst>
              </p:cNvPr>
              <p:cNvSpPr/>
              <p:nvPr/>
            </p:nvSpPr>
            <p:spPr>
              <a:xfrm>
                <a:off x="2885170" y="3514890"/>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0" name="Oval 389">
                <a:extLst>
                  <a:ext uri="{FF2B5EF4-FFF2-40B4-BE49-F238E27FC236}">
                    <a16:creationId xmlns:a16="http://schemas.microsoft.com/office/drawing/2014/main" id="{872FBF71-D401-2374-9B39-F32B7D0A270B}"/>
                  </a:ext>
                </a:extLst>
              </p:cNvPr>
              <p:cNvSpPr/>
              <p:nvPr/>
            </p:nvSpPr>
            <p:spPr>
              <a:xfrm>
                <a:off x="3016151" y="353112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1" name="Oval 390">
                <a:extLst>
                  <a:ext uri="{FF2B5EF4-FFF2-40B4-BE49-F238E27FC236}">
                    <a16:creationId xmlns:a16="http://schemas.microsoft.com/office/drawing/2014/main" id="{0D8F3B15-F9A2-84B3-33CA-65216AD55B97}"/>
                  </a:ext>
                </a:extLst>
              </p:cNvPr>
              <p:cNvSpPr/>
              <p:nvPr/>
            </p:nvSpPr>
            <p:spPr>
              <a:xfrm>
                <a:off x="2838959" y="3337737"/>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2" name="Oval 391">
                <a:extLst>
                  <a:ext uri="{FF2B5EF4-FFF2-40B4-BE49-F238E27FC236}">
                    <a16:creationId xmlns:a16="http://schemas.microsoft.com/office/drawing/2014/main" id="{3598904D-D59C-E1B9-A1CB-00F8EC4BD576}"/>
                  </a:ext>
                </a:extLst>
              </p:cNvPr>
              <p:cNvSpPr/>
              <p:nvPr/>
            </p:nvSpPr>
            <p:spPr>
              <a:xfrm>
                <a:off x="3105201" y="3215716"/>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3" name="Oval 392">
                <a:extLst>
                  <a:ext uri="{FF2B5EF4-FFF2-40B4-BE49-F238E27FC236}">
                    <a16:creationId xmlns:a16="http://schemas.microsoft.com/office/drawing/2014/main" id="{F70C1C17-A5BE-0D65-11CB-734E58EDFACC}"/>
                  </a:ext>
                </a:extLst>
              </p:cNvPr>
              <p:cNvSpPr/>
              <p:nvPr/>
            </p:nvSpPr>
            <p:spPr>
              <a:xfrm>
                <a:off x="2904350" y="3160189"/>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4" name="Oval 393">
                <a:extLst>
                  <a:ext uri="{FF2B5EF4-FFF2-40B4-BE49-F238E27FC236}">
                    <a16:creationId xmlns:a16="http://schemas.microsoft.com/office/drawing/2014/main" id="{CBADAE59-F2AE-4454-82CB-AF75A3E5F9AB}"/>
                  </a:ext>
                </a:extLst>
              </p:cNvPr>
              <p:cNvSpPr/>
              <p:nvPr/>
            </p:nvSpPr>
            <p:spPr>
              <a:xfrm>
                <a:off x="3150440" y="3466965"/>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395" name="Oval 394">
                <a:extLst>
                  <a:ext uri="{FF2B5EF4-FFF2-40B4-BE49-F238E27FC236}">
                    <a16:creationId xmlns:a16="http://schemas.microsoft.com/office/drawing/2014/main" id="{72B7CEC7-CC52-B8E6-61B6-A55346DAEA61}"/>
                  </a:ext>
                </a:extLst>
              </p:cNvPr>
              <p:cNvSpPr/>
              <p:nvPr/>
            </p:nvSpPr>
            <p:spPr>
              <a:xfrm>
                <a:off x="2719805" y="3149142"/>
                <a:ext cx="90478" cy="931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grpSp>
      <p:grpSp>
        <p:nvGrpSpPr>
          <p:cNvPr id="655" name="Group 654">
            <a:extLst>
              <a:ext uri="{FF2B5EF4-FFF2-40B4-BE49-F238E27FC236}">
                <a16:creationId xmlns:a16="http://schemas.microsoft.com/office/drawing/2014/main" id="{FFD9C2FE-CD18-B5A5-972C-B76A6FC52222}"/>
              </a:ext>
            </a:extLst>
          </p:cNvPr>
          <p:cNvGrpSpPr/>
          <p:nvPr/>
        </p:nvGrpSpPr>
        <p:grpSpPr>
          <a:xfrm>
            <a:off x="6009038" y="3147227"/>
            <a:ext cx="2210062" cy="1434092"/>
            <a:chOff x="8817829" y="3072841"/>
            <a:chExt cx="2219891" cy="1434092"/>
          </a:xfrm>
        </p:grpSpPr>
        <p:grpSp>
          <p:nvGrpSpPr>
            <p:cNvPr id="656" name="Group 655">
              <a:extLst>
                <a:ext uri="{FF2B5EF4-FFF2-40B4-BE49-F238E27FC236}">
                  <a16:creationId xmlns:a16="http://schemas.microsoft.com/office/drawing/2014/main" id="{F83860F3-FB7D-635B-D653-7C702C5DCDB9}"/>
                </a:ext>
              </a:extLst>
            </p:cNvPr>
            <p:cNvGrpSpPr/>
            <p:nvPr/>
          </p:nvGrpSpPr>
          <p:grpSpPr>
            <a:xfrm>
              <a:off x="8817829" y="3438162"/>
              <a:ext cx="2219891" cy="1068771"/>
              <a:chOff x="8927783" y="2739662"/>
              <a:chExt cx="2219891" cy="1068771"/>
            </a:xfrm>
          </p:grpSpPr>
          <p:sp>
            <p:nvSpPr>
              <p:cNvPr id="658" name="Oval 657">
                <a:extLst>
                  <a:ext uri="{FF2B5EF4-FFF2-40B4-BE49-F238E27FC236}">
                    <a16:creationId xmlns:a16="http://schemas.microsoft.com/office/drawing/2014/main" id="{06D817B2-7B9D-DA6E-20BF-CCFAF2749448}"/>
                  </a:ext>
                </a:extLst>
              </p:cNvPr>
              <p:cNvSpPr/>
              <p:nvPr/>
            </p:nvSpPr>
            <p:spPr>
              <a:xfrm>
                <a:off x="9720291"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659" name="Oval 658">
                <a:extLst>
                  <a:ext uri="{FF2B5EF4-FFF2-40B4-BE49-F238E27FC236}">
                    <a16:creationId xmlns:a16="http://schemas.microsoft.com/office/drawing/2014/main" id="{533C898A-FDD5-D254-F08E-C24B459D585B}"/>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0" name="Oval 659">
                <a:extLst>
                  <a:ext uri="{FF2B5EF4-FFF2-40B4-BE49-F238E27FC236}">
                    <a16:creationId xmlns:a16="http://schemas.microsoft.com/office/drawing/2014/main" id="{4EF065A6-36D7-DEFA-CF93-8A607A6B4534}"/>
                  </a:ext>
                </a:extLst>
              </p:cNvPr>
              <p:cNvSpPr/>
              <p:nvPr/>
            </p:nvSpPr>
            <p:spPr>
              <a:xfrm>
                <a:off x="9623136"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1" name="Oval 660">
                <a:extLst>
                  <a:ext uri="{FF2B5EF4-FFF2-40B4-BE49-F238E27FC236}">
                    <a16:creationId xmlns:a16="http://schemas.microsoft.com/office/drawing/2014/main" id="{73D8BB2A-926A-1007-94DF-D49FCBB87C31}"/>
                  </a:ext>
                </a:extLst>
              </p:cNvPr>
              <p:cNvSpPr/>
              <p:nvPr/>
            </p:nvSpPr>
            <p:spPr>
              <a:xfrm>
                <a:off x="9754117"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2" name="Oval 661">
                <a:extLst>
                  <a:ext uri="{FF2B5EF4-FFF2-40B4-BE49-F238E27FC236}">
                    <a16:creationId xmlns:a16="http://schemas.microsoft.com/office/drawing/2014/main" id="{3520256A-8EAF-9D99-BF0A-5CE4F1B40C89}"/>
                  </a:ext>
                </a:extLst>
              </p:cNvPr>
              <p:cNvSpPr/>
              <p:nvPr/>
            </p:nvSpPr>
            <p:spPr>
              <a:xfrm>
                <a:off x="9538521"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3" name="Oval 662">
                <a:extLst>
                  <a:ext uri="{FF2B5EF4-FFF2-40B4-BE49-F238E27FC236}">
                    <a16:creationId xmlns:a16="http://schemas.microsoft.com/office/drawing/2014/main" id="{D672C63A-A2CA-B642-46DA-91C8B6BC48B2}"/>
                  </a:ext>
                </a:extLst>
              </p:cNvPr>
              <p:cNvSpPr/>
              <p:nvPr/>
            </p:nvSpPr>
            <p:spPr>
              <a:xfrm>
                <a:off x="9869666"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4" name="Oval 663">
                <a:extLst>
                  <a:ext uri="{FF2B5EF4-FFF2-40B4-BE49-F238E27FC236}">
                    <a16:creationId xmlns:a16="http://schemas.microsoft.com/office/drawing/2014/main" id="{D38DF855-AAE5-1DB7-6A20-6209EE0E310D}"/>
                  </a:ext>
                </a:extLst>
              </p:cNvPr>
              <p:cNvSpPr/>
              <p:nvPr/>
            </p:nvSpPr>
            <p:spPr>
              <a:xfrm>
                <a:off x="963675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5" name="Oval 664">
                <a:extLst>
                  <a:ext uri="{FF2B5EF4-FFF2-40B4-BE49-F238E27FC236}">
                    <a16:creationId xmlns:a16="http://schemas.microsoft.com/office/drawing/2014/main" id="{8B4DD29C-B19C-A94B-9BE6-7D6D93DB5FF8}"/>
                  </a:ext>
                </a:extLst>
              </p:cNvPr>
              <p:cNvSpPr/>
              <p:nvPr/>
            </p:nvSpPr>
            <p:spPr>
              <a:xfrm>
                <a:off x="9914905"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6" name="Oval 665">
                <a:extLst>
                  <a:ext uri="{FF2B5EF4-FFF2-40B4-BE49-F238E27FC236}">
                    <a16:creationId xmlns:a16="http://schemas.microsoft.com/office/drawing/2014/main" id="{514B643D-80FB-DB78-9D68-ABD20B7C7139}"/>
                  </a:ext>
                </a:extLst>
              </p:cNvPr>
              <p:cNvSpPr/>
              <p:nvPr/>
            </p:nvSpPr>
            <p:spPr>
              <a:xfrm>
                <a:off x="9296901"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7" name="Oval 666">
                <a:extLst>
                  <a:ext uri="{FF2B5EF4-FFF2-40B4-BE49-F238E27FC236}">
                    <a16:creationId xmlns:a16="http://schemas.microsoft.com/office/drawing/2014/main" id="{A8E1B3C5-6B9F-4EF1-F03F-A2F5EF1981A2}"/>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8" name="Oval 667">
                <a:extLst>
                  <a:ext uri="{FF2B5EF4-FFF2-40B4-BE49-F238E27FC236}">
                    <a16:creationId xmlns:a16="http://schemas.microsoft.com/office/drawing/2014/main" id="{4D7255A3-53B7-2218-6256-BC85C9326070}"/>
                  </a:ext>
                </a:extLst>
              </p:cNvPr>
              <p:cNvSpPr/>
              <p:nvPr/>
            </p:nvSpPr>
            <p:spPr>
              <a:xfrm>
                <a:off x="9046686"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69" name="Oval 668">
                <a:extLst>
                  <a:ext uri="{FF2B5EF4-FFF2-40B4-BE49-F238E27FC236}">
                    <a16:creationId xmlns:a16="http://schemas.microsoft.com/office/drawing/2014/main" id="{1F61F4FE-F719-40F6-2AA9-81C59BF5D970}"/>
                  </a:ext>
                </a:extLst>
              </p:cNvPr>
              <p:cNvSpPr/>
              <p:nvPr/>
            </p:nvSpPr>
            <p:spPr>
              <a:xfrm>
                <a:off x="9177667"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0" name="Oval 669">
                <a:extLst>
                  <a:ext uri="{FF2B5EF4-FFF2-40B4-BE49-F238E27FC236}">
                    <a16:creationId xmlns:a16="http://schemas.microsoft.com/office/drawing/2014/main" id="{6D186DF3-1716-BCFC-1AB4-D15803618ED0}"/>
                  </a:ext>
                </a:extLst>
              </p:cNvPr>
              <p:cNvSpPr/>
              <p:nvPr/>
            </p:nvSpPr>
            <p:spPr>
              <a:xfrm>
                <a:off x="9026974"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1" name="Oval 670">
                <a:extLst>
                  <a:ext uri="{FF2B5EF4-FFF2-40B4-BE49-F238E27FC236}">
                    <a16:creationId xmlns:a16="http://schemas.microsoft.com/office/drawing/2014/main" id="{5A22876F-297D-98B6-6515-396EE483C94E}"/>
                  </a:ext>
                </a:extLst>
              </p:cNvPr>
              <p:cNvSpPr/>
              <p:nvPr/>
            </p:nvSpPr>
            <p:spPr>
              <a:xfrm>
                <a:off x="9293216"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2" name="Oval 671">
                <a:extLst>
                  <a:ext uri="{FF2B5EF4-FFF2-40B4-BE49-F238E27FC236}">
                    <a16:creationId xmlns:a16="http://schemas.microsoft.com/office/drawing/2014/main" id="{95F50B8C-C5D2-F8B5-F29F-9D7742247600}"/>
                  </a:ext>
                </a:extLst>
              </p:cNvPr>
              <p:cNvSpPr/>
              <p:nvPr/>
            </p:nvSpPr>
            <p:spPr>
              <a:xfrm>
                <a:off x="9085475"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3" name="Oval 672">
                <a:extLst>
                  <a:ext uri="{FF2B5EF4-FFF2-40B4-BE49-F238E27FC236}">
                    <a16:creationId xmlns:a16="http://schemas.microsoft.com/office/drawing/2014/main" id="{3FB797A4-A0F4-B2AF-37A2-7AC04BAABE3D}"/>
                  </a:ext>
                </a:extLst>
              </p:cNvPr>
              <p:cNvSpPr/>
              <p:nvPr/>
            </p:nvSpPr>
            <p:spPr>
              <a:xfrm>
                <a:off x="9338455"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4" name="Oval 673">
                <a:extLst>
                  <a:ext uri="{FF2B5EF4-FFF2-40B4-BE49-F238E27FC236}">
                    <a16:creationId xmlns:a16="http://schemas.microsoft.com/office/drawing/2014/main" id="{36980052-4FC8-425A-B65D-3BB58433BD9E}"/>
                  </a:ext>
                </a:extLst>
              </p:cNvPr>
              <p:cNvSpPr/>
              <p:nvPr/>
            </p:nvSpPr>
            <p:spPr>
              <a:xfrm>
                <a:off x="9791920"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5" name="Oval 674">
                <a:extLst>
                  <a:ext uri="{FF2B5EF4-FFF2-40B4-BE49-F238E27FC236}">
                    <a16:creationId xmlns:a16="http://schemas.microsoft.com/office/drawing/2014/main" id="{7360ACA2-7419-D8D6-A447-AF87F3A84249}"/>
                  </a:ext>
                </a:extLst>
              </p:cNvPr>
              <p:cNvSpPr/>
              <p:nvPr/>
            </p:nvSpPr>
            <p:spPr>
              <a:xfrm>
                <a:off x="9863548"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6" name="Oval 675">
                <a:extLst>
                  <a:ext uri="{FF2B5EF4-FFF2-40B4-BE49-F238E27FC236}">
                    <a16:creationId xmlns:a16="http://schemas.microsoft.com/office/drawing/2014/main" id="{C36F4855-9D18-A35D-1859-56497AE43BA2}"/>
                  </a:ext>
                </a:extLst>
              </p:cNvPr>
              <p:cNvSpPr/>
              <p:nvPr/>
            </p:nvSpPr>
            <p:spPr>
              <a:xfrm>
                <a:off x="9694764"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7" name="Oval 676">
                <a:extLst>
                  <a:ext uri="{FF2B5EF4-FFF2-40B4-BE49-F238E27FC236}">
                    <a16:creationId xmlns:a16="http://schemas.microsoft.com/office/drawing/2014/main" id="{ED2A2906-C129-35B2-4C29-E91F7992047A}"/>
                  </a:ext>
                </a:extLst>
              </p:cNvPr>
              <p:cNvSpPr/>
              <p:nvPr/>
            </p:nvSpPr>
            <p:spPr>
              <a:xfrm>
                <a:off x="9825746"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8" name="Oval 677">
                <a:extLst>
                  <a:ext uri="{FF2B5EF4-FFF2-40B4-BE49-F238E27FC236}">
                    <a16:creationId xmlns:a16="http://schemas.microsoft.com/office/drawing/2014/main" id="{E487BBA7-DDC1-51D6-73D1-7B3A132B3366}"/>
                  </a:ext>
                </a:extLst>
              </p:cNvPr>
              <p:cNvSpPr/>
              <p:nvPr/>
            </p:nvSpPr>
            <p:spPr>
              <a:xfrm>
                <a:off x="9941294"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79" name="Oval 678">
                <a:extLst>
                  <a:ext uri="{FF2B5EF4-FFF2-40B4-BE49-F238E27FC236}">
                    <a16:creationId xmlns:a16="http://schemas.microsoft.com/office/drawing/2014/main" id="{CD7BBFC8-DEEA-FE24-F50F-796F3E8791BC}"/>
                  </a:ext>
                </a:extLst>
              </p:cNvPr>
              <p:cNvSpPr/>
              <p:nvPr/>
            </p:nvSpPr>
            <p:spPr>
              <a:xfrm>
                <a:off x="9740443"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0" name="Oval 679">
                <a:extLst>
                  <a:ext uri="{FF2B5EF4-FFF2-40B4-BE49-F238E27FC236}">
                    <a16:creationId xmlns:a16="http://schemas.microsoft.com/office/drawing/2014/main" id="{D2217F38-CE2D-E2AD-E889-AA15D34FB407}"/>
                  </a:ext>
                </a:extLst>
              </p:cNvPr>
              <p:cNvSpPr/>
              <p:nvPr/>
            </p:nvSpPr>
            <p:spPr>
              <a:xfrm>
                <a:off x="9508932" y="278464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1" name="Oval 680">
                <a:extLst>
                  <a:ext uri="{FF2B5EF4-FFF2-40B4-BE49-F238E27FC236}">
                    <a16:creationId xmlns:a16="http://schemas.microsoft.com/office/drawing/2014/main" id="{820B7A65-983F-B716-4F97-0000F1705537}"/>
                  </a:ext>
                </a:extLst>
              </p:cNvPr>
              <p:cNvSpPr/>
              <p:nvPr/>
            </p:nvSpPr>
            <p:spPr>
              <a:xfrm>
                <a:off x="9215470"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2" name="Oval 681">
                <a:extLst>
                  <a:ext uri="{FF2B5EF4-FFF2-40B4-BE49-F238E27FC236}">
                    <a16:creationId xmlns:a16="http://schemas.microsoft.com/office/drawing/2014/main" id="{B9F76A2A-1E79-45C9-3184-5995506FB408}"/>
                  </a:ext>
                </a:extLst>
              </p:cNvPr>
              <p:cNvSpPr/>
              <p:nvPr/>
            </p:nvSpPr>
            <p:spPr>
              <a:xfrm>
                <a:off x="9287098"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3" name="Oval 682">
                <a:extLst>
                  <a:ext uri="{FF2B5EF4-FFF2-40B4-BE49-F238E27FC236}">
                    <a16:creationId xmlns:a16="http://schemas.microsoft.com/office/drawing/2014/main" id="{CE04DEF2-2C7C-DD37-322D-499851DBD701}"/>
                  </a:ext>
                </a:extLst>
              </p:cNvPr>
              <p:cNvSpPr/>
              <p:nvPr/>
            </p:nvSpPr>
            <p:spPr>
              <a:xfrm>
                <a:off x="9118314"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4" name="Oval 683">
                <a:extLst>
                  <a:ext uri="{FF2B5EF4-FFF2-40B4-BE49-F238E27FC236}">
                    <a16:creationId xmlns:a16="http://schemas.microsoft.com/office/drawing/2014/main" id="{87832671-69C2-3676-FF45-529A6E580DF3}"/>
                  </a:ext>
                </a:extLst>
              </p:cNvPr>
              <p:cNvSpPr/>
              <p:nvPr/>
            </p:nvSpPr>
            <p:spPr>
              <a:xfrm>
                <a:off x="9249296"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5" name="Oval 684">
                <a:extLst>
                  <a:ext uri="{FF2B5EF4-FFF2-40B4-BE49-F238E27FC236}">
                    <a16:creationId xmlns:a16="http://schemas.microsoft.com/office/drawing/2014/main" id="{8FCA755B-DA5E-EB8A-827E-2F5828CFE25F}"/>
                  </a:ext>
                </a:extLst>
              </p:cNvPr>
              <p:cNvSpPr/>
              <p:nvPr/>
            </p:nvSpPr>
            <p:spPr>
              <a:xfrm>
                <a:off x="9098602"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6" name="Oval 685">
                <a:extLst>
                  <a:ext uri="{FF2B5EF4-FFF2-40B4-BE49-F238E27FC236}">
                    <a16:creationId xmlns:a16="http://schemas.microsoft.com/office/drawing/2014/main" id="{38EC8957-1ABE-1F91-4D2D-BA9E24FA4780}"/>
                  </a:ext>
                </a:extLst>
              </p:cNvPr>
              <p:cNvSpPr/>
              <p:nvPr/>
            </p:nvSpPr>
            <p:spPr>
              <a:xfrm>
                <a:off x="9364844"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7" name="Oval 686">
                <a:extLst>
                  <a:ext uri="{FF2B5EF4-FFF2-40B4-BE49-F238E27FC236}">
                    <a16:creationId xmlns:a16="http://schemas.microsoft.com/office/drawing/2014/main" id="{6B7450C4-AA41-8E63-0DF9-F98841C1CF6C}"/>
                  </a:ext>
                </a:extLst>
              </p:cNvPr>
              <p:cNvSpPr/>
              <p:nvPr/>
            </p:nvSpPr>
            <p:spPr>
              <a:xfrm>
                <a:off x="9163994"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8" name="Oval 687">
                <a:extLst>
                  <a:ext uri="{FF2B5EF4-FFF2-40B4-BE49-F238E27FC236}">
                    <a16:creationId xmlns:a16="http://schemas.microsoft.com/office/drawing/2014/main" id="{5A7309D2-F05C-A020-E4FB-4C5EFC87D967}"/>
                  </a:ext>
                </a:extLst>
              </p:cNvPr>
              <p:cNvSpPr/>
              <p:nvPr/>
            </p:nvSpPr>
            <p:spPr>
              <a:xfrm>
                <a:off x="9410083"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89" name="Rectangle 688">
                <a:extLst>
                  <a:ext uri="{FF2B5EF4-FFF2-40B4-BE49-F238E27FC236}">
                    <a16:creationId xmlns:a16="http://schemas.microsoft.com/office/drawing/2014/main" id="{54D47A3A-1D0F-90CD-85AD-7B0702393CCF}"/>
                  </a:ext>
                </a:extLst>
              </p:cNvPr>
              <p:cNvSpPr/>
              <p:nvPr/>
            </p:nvSpPr>
            <p:spPr>
              <a:xfrm>
                <a:off x="8927783"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0" name="Oval 689">
                <a:extLst>
                  <a:ext uri="{FF2B5EF4-FFF2-40B4-BE49-F238E27FC236}">
                    <a16:creationId xmlns:a16="http://schemas.microsoft.com/office/drawing/2014/main" id="{EB399584-6E88-D5FA-65D3-57DB6076D42C}"/>
                  </a:ext>
                </a:extLst>
              </p:cNvPr>
              <p:cNvSpPr/>
              <p:nvPr/>
            </p:nvSpPr>
            <p:spPr>
              <a:xfrm>
                <a:off x="10830198" y="29384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1" name="Oval 690">
                <a:extLst>
                  <a:ext uri="{FF2B5EF4-FFF2-40B4-BE49-F238E27FC236}">
                    <a16:creationId xmlns:a16="http://schemas.microsoft.com/office/drawing/2014/main" id="{B56CAA40-7962-0D1A-8FB6-406B51DCC7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2" name="Oval 691">
                <a:extLst>
                  <a:ext uri="{FF2B5EF4-FFF2-40B4-BE49-F238E27FC236}">
                    <a16:creationId xmlns:a16="http://schemas.microsoft.com/office/drawing/2014/main" id="{0DC35A5F-A42B-B46A-D1C9-78D8AB713A5F}"/>
                  </a:ext>
                </a:extLst>
              </p:cNvPr>
              <p:cNvSpPr/>
              <p:nvPr/>
            </p:nvSpPr>
            <p:spPr>
              <a:xfrm>
                <a:off x="10733043" y="31263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3" name="Oval 692">
                <a:extLst>
                  <a:ext uri="{FF2B5EF4-FFF2-40B4-BE49-F238E27FC236}">
                    <a16:creationId xmlns:a16="http://schemas.microsoft.com/office/drawing/2014/main" id="{2C5F197B-D7D1-4669-A475-B4793FB524E9}"/>
                  </a:ext>
                </a:extLst>
              </p:cNvPr>
              <p:cNvSpPr/>
              <p:nvPr/>
            </p:nvSpPr>
            <p:spPr>
              <a:xfrm>
                <a:off x="10864024" y="314256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4" name="Oval 693">
                <a:extLst>
                  <a:ext uri="{FF2B5EF4-FFF2-40B4-BE49-F238E27FC236}">
                    <a16:creationId xmlns:a16="http://schemas.microsoft.com/office/drawing/2014/main" id="{F1EC455F-D3CC-3433-A8DF-6DCB86533D7B}"/>
                  </a:ext>
                </a:extLst>
              </p:cNvPr>
              <p:cNvSpPr/>
              <p:nvPr/>
            </p:nvSpPr>
            <p:spPr>
              <a:xfrm>
                <a:off x="10648428" y="2932520"/>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5" name="Oval 694">
                <a:extLst>
                  <a:ext uri="{FF2B5EF4-FFF2-40B4-BE49-F238E27FC236}">
                    <a16:creationId xmlns:a16="http://schemas.microsoft.com/office/drawing/2014/main" id="{8EA2BAAB-A15D-B47A-4082-25BDCB3BAA67}"/>
                  </a:ext>
                </a:extLst>
              </p:cNvPr>
              <p:cNvSpPr/>
              <p:nvPr/>
            </p:nvSpPr>
            <p:spPr>
              <a:xfrm>
                <a:off x="10979573" y="2853885"/>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6" name="Oval 695">
                <a:extLst>
                  <a:ext uri="{FF2B5EF4-FFF2-40B4-BE49-F238E27FC236}">
                    <a16:creationId xmlns:a16="http://schemas.microsoft.com/office/drawing/2014/main" id="{8BBD8E0F-F695-E99F-3D9E-60482CA3E9DA}"/>
                  </a:ext>
                </a:extLst>
              </p:cNvPr>
              <p:cNvSpPr/>
              <p:nvPr/>
            </p:nvSpPr>
            <p:spPr>
              <a:xfrm>
                <a:off x="1074666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7" name="Oval 696">
                <a:extLst>
                  <a:ext uri="{FF2B5EF4-FFF2-40B4-BE49-F238E27FC236}">
                    <a16:creationId xmlns:a16="http://schemas.microsoft.com/office/drawing/2014/main" id="{396D2A86-95DF-1F80-ADD5-CE5CC0C31EE3}"/>
                  </a:ext>
                </a:extLst>
              </p:cNvPr>
              <p:cNvSpPr/>
              <p:nvPr/>
            </p:nvSpPr>
            <p:spPr>
              <a:xfrm>
                <a:off x="11024812" y="3105134"/>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8" name="Oval 697">
                <a:extLst>
                  <a:ext uri="{FF2B5EF4-FFF2-40B4-BE49-F238E27FC236}">
                    <a16:creationId xmlns:a16="http://schemas.microsoft.com/office/drawing/2014/main" id="{ED3F93C9-12C7-6330-1B25-8F915DB06ECF}"/>
                  </a:ext>
                </a:extLst>
              </p:cNvPr>
              <p:cNvSpPr/>
              <p:nvPr/>
            </p:nvSpPr>
            <p:spPr>
              <a:xfrm>
                <a:off x="10406808" y="343074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699" name="Oval 698">
                <a:extLst>
                  <a:ext uri="{FF2B5EF4-FFF2-40B4-BE49-F238E27FC236}">
                    <a16:creationId xmlns:a16="http://schemas.microsoft.com/office/drawing/2014/main" id="{A935A5C8-3436-2A18-16A3-0541EB817629}"/>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0" name="Oval 699">
                <a:extLst>
                  <a:ext uri="{FF2B5EF4-FFF2-40B4-BE49-F238E27FC236}">
                    <a16:creationId xmlns:a16="http://schemas.microsoft.com/office/drawing/2014/main" id="{BA8136AF-7E5E-E99D-35BF-6357081EB95F}"/>
                  </a:ext>
                </a:extLst>
              </p:cNvPr>
              <p:cNvSpPr/>
              <p:nvPr/>
            </p:nvSpPr>
            <p:spPr>
              <a:xfrm>
                <a:off x="10156593" y="36219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1" name="Oval 700">
                <a:extLst>
                  <a:ext uri="{FF2B5EF4-FFF2-40B4-BE49-F238E27FC236}">
                    <a16:creationId xmlns:a16="http://schemas.microsoft.com/office/drawing/2014/main" id="{B8BEA3A6-A71C-3491-55B9-D2631359DB76}"/>
                  </a:ext>
                </a:extLst>
              </p:cNvPr>
              <p:cNvSpPr/>
              <p:nvPr/>
            </p:nvSpPr>
            <p:spPr>
              <a:xfrm>
                <a:off x="10287574" y="363815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2" name="Oval 701">
                <a:extLst>
                  <a:ext uri="{FF2B5EF4-FFF2-40B4-BE49-F238E27FC236}">
                    <a16:creationId xmlns:a16="http://schemas.microsoft.com/office/drawing/2014/main" id="{443FEB9E-E6EC-B509-4FDF-9315EE047F6A}"/>
                  </a:ext>
                </a:extLst>
              </p:cNvPr>
              <p:cNvSpPr/>
              <p:nvPr/>
            </p:nvSpPr>
            <p:spPr>
              <a:xfrm>
                <a:off x="10136881" y="3471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3" name="Oval 702">
                <a:extLst>
                  <a:ext uri="{FF2B5EF4-FFF2-40B4-BE49-F238E27FC236}">
                    <a16:creationId xmlns:a16="http://schemas.microsoft.com/office/drawing/2014/main" id="{E2278B0D-B1CC-D2AA-5B11-14304138C6FC}"/>
                  </a:ext>
                </a:extLst>
              </p:cNvPr>
              <p:cNvSpPr/>
              <p:nvPr/>
            </p:nvSpPr>
            <p:spPr>
              <a:xfrm>
                <a:off x="10403123" y="3349467"/>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4" name="Oval 703">
                <a:extLst>
                  <a:ext uri="{FF2B5EF4-FFF2-40B4-BE49-F238E27FC236}">
                    <a16:creationId xmlns:a16="http://schemas.microsoft.com/office/drawing/2014/main" id="{09925BF2-458B-15F3-348F-73F5C1830068}"/>
                  </a:ext>
                </a:extLst>
              </p:cNvPr>
              <p:cNvSpPr/>
              <p:nvPr/>
            </p:nvSpPr>
            <p:spPr>
              <a:xfrm>
                <a:off x="10195382" y="330839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5" name="Oval 704">
                <a:extLst>
                  <a:ext uri="{FF2B5EF4-FFF2-40B4-BE49-F238E27FC236}">
                    <a16:creationId xmlns:a16="http://schemas.microsoft.com/office/drawing/2014/main" id="{425B68E6-196C-1872-E484-A90D16B4319C}"/>
                  </a:ext>
                </a:extLst>
              </p:cNvPr>
              <p:cNvSpPr/>
              <p:nvPr/>
            </p:nvSpPr>
            <p:spPr>
              <a:xfrm>
                <a:off x="10448362" y="3600716"/>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6" name="Oval 705">
                <a:extLst>
                  <a:ext uri="{FF2B5EF4-FFF2-40B4-BE49-F238E27FC236}">
                    <a16:creationId xmlns:a16="http://schemas.microsoft.com/office/drawing/2014/main" id="{E13D42DB-3EB6-AB86-3FA3-5B5D5A78C58D}"/>
                  </a:ext>
                </a:extLst>
              </p:cNvPr>
              <p:cNvSpPr/>
              <p:nvPr/>
            </p:nvSpPr>
            <p:spPr>
              <a:xfrm>
                <a:off x="10901827" y="3008673"/>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7" name="Oval 706">
                <a:extLst>
                  <a:ext uri="{FF2B5EF4-FFF2-40B4-BE49-F238E27FC236}">
                    <a16:creationId xmlns:a16="http://schemas.microsoft.com/office/drawing/2014/main" id="{EA70D1C0-D8E2-7A2D-518B-3E1D8C01C97F}"/>
                  </a:ext>
                </a:extLst>
              </p:cNvPr>
              <p:cNvSpPr/>
              <p:nvPr/>
            </p:nvSpPr>
            <p:spPr>
              <a:xfrm>
                <a:off x="10973455" y="3078906"/>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8" name="Oval 707">
                <a:extLst>
                  <a:ext uri="{FF2B5EF4-FFF2-40B4-BE49-F238E27FC236}">
                    <a16:creationId xmlns:a16="http://schemas.microsoft.com/office/drawing/2014/main" id="{2C395EA4-7874-DAD7-3251-44FB6A43BF80}"/>
                  </a:ext>
                </a:extLst>
              </p:cNvPr>
              <p:cNvSpPr/>
              <p:nvPr/>
            </p:nvSpPr>
            <p:spPr>
              <a:xfrm>
                <a:off x="10804671" y="3196567"/>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09" name="Oval 708">
                <a:extLst>
                  <a:ext uri="{FF2B5EF4-FFF2-40B4-BE49-F238E27FC236}">
                    <a16:creationId xmlns:a16="http://schemas.microsoft.com/office/drawing/2014/main" id="{3E0A4D49-2B47-F49A-3EF8-316CA4C83A26}"/>
                  </a:ext>
                </a:extLst>
              </p:cNvPr>
              <p:cNvSpPr/>
              <p:nvPr/>
            </p:nvSpPr>
            <p:spPr>
              <a:xfrm>
                <a:off x="10935653" y="3212802"/>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0" name="Oval 709">
                <a:extLst>
                  <a:ext uri="{FF2B5EF4-FFF2-40B4-BE49-F238E27FC236}">
                    <a16:creationId xmlns:a16="http://schemas.microsoft.com/office/drawing/2014/main" id="{2333FE06-1DDE-9B0F-7104-00714555978A}"/>
                  </a:ext>
                </a:extLst>
              </p:cNvPr>
              <p:cNvSpPr/>
              <p:nvPr/>
            </p:nvSpPr>
            <p:spPr>
              <a:xfrm>
                <a:off x="10784959" y="3046139"/>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1" name="Oval 710">
                <a:extLst>
                  <a:ext uri="{FF2B5EF4-FFF2-40B4-BE49-F238E27FC236}">
                    <a16:creationId xmlns:a16="http://schemas.microsoft.com/office/drawing/2014/main" id="{38ACD288-2AE6-C556-C123-BAAD8EBB06DE}"/>
                  </a:ext>
                </a:extLst>
              </p:cNvPr>
              <p:cNvSpPr/>
              <p:nvPr/>
            </p:nvSpPr>
            <p:spPr>
              <a:xfrm>
                <a:off x="11051201" y="2924118"/>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2" name="Oval 711">
                <a:extLst>
                  <a:ext uri="{FF2B5EF4-FFF2-40B4-BE49-F238E27FC236}">
                    <a16:creationId xmlns:a16="http://schemas.microsoft.com/office/drawing/2014/main" id="{7E584F28-82F5-04C1-401B-53AF0B2B489B}"/>
                  </a:ext>
                </a:extLst>
              </p:cNvPr>
              <p:cNvSpPr/>
              <p:nvPr/>
            </p:nvSpPr>
            <p:spPr>
              <a:xfrm>
                <a:off x="10850350" y="2868591"/>
                <a:ext cx="90478" cy="9314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3" name="Oval 712">
                <a:extLst>
                  <a:ext uri="{FF2B5EF4-FFF2-40B4-BE49-F238E27FC236}">
                    <a16:creationId xmlns:a16="http://schemas.microsoft.com/office/drawing/2014/main" id="{2B9D28B7-186A-C460-2D47-93530177051A}"/>
                  </a:ext>
                </a:extLst>
              </p:cNvPr>
              <p:cNvSpPr/>
              <p:nvPr/>
            </p:nvSpPr>
            <p:spPr>
              <a:xfrm>
                <a:off x="10325377" y="3504255"/>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4" name="Oval 713">
                <a:extLst>
                  <a:ext uri="{FF2B5EF4-FFF2-40B4-BE49-F238E27FC236}">
                    <a16:creationId xmlns:a16="http://schemas.microsoft.com/office/drawing/2014/main" id="{1A5D3EF9-0296-BC58-424E-7954BA337FCE}"/>
                  </a:ext>
                </a:extLst>
              </p:cNvPr>
              <p:cNvSpPr/>
              <p:nvPr/>
            </p:nvSpPr>
            <p:spPr>
              <a:xfrm>
                <a:off x="10397005" y="3574488"/>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5" name="Oval 714">
                <a:extLst>
                  <a:ext uri="{FF2B5EF4-FFF2-40B4-BE49-F238E27FC236}">
                    <a16:creationId xmlns:a16="http://schemas.microsoft.com/office/drawing/2014/main" id="{74C35383-BF3B-7FF9-CCAC-756E85ED06FC}"/>
                  </a:ext>
                </a:extLst>
              </p:cNvPr>
              <p:cNvSpPr/>
              <p:nvPr/>
            </p:nvSpPr>
            <p:spPr>
              <a:xfrm>
                <a:off x="10228221" y="36921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6" name="Oval 715">
                <a:extLst>
                  <a:ext uri="{FF2B5EF4-FFF2-40B4-BE49-F238E27FC236}">
                    <a16:creationId xmlns:a16="http://schemas.microsoft.com/office/drawing/2014/main" id="{88C7D1D4-CBB5-CF42-2A99-EEA4525384C4}"/>
                  </a:ext>
                </a:extLst>
              </p:cNvPr>
              <p:cNvSpPr/>
              <p:nvPr/>
            </p:nvSpPr>
            <p:spPr>
              <a:xfrm>
                <a:off x="10359203" y="3708384"/>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7" name="Oval 716">
                <a:extLst>
                  <a:ext uri="{FF2B5EF4-FFF2-40B4-BE49-F238E27FC236}">
                    <a16:creationId xmlns:a16="http://schemas.microsoft.com/office/drawing/2014/main" id="{A96F482D-5123-C3A4-3480-D06FB4C41DAD}"/>
                  </a:ext>
                </a:extLst>
              </p:cNvPr>
              <p:cNvSpPr/>
              <p:nvPr/>
            </p:nvSpPr>
            <p:spPr>
              <a:xfrm>
                <a:off x="10208509" y="3541721"/>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8" name="Oval 717">
                <a:extLst>
                  <a:ext uri="{FF2B5EF4-FFF2-40B4-BE49-F238E27FC236}">
                    <a16:creationId xmlns:a16="http://schemas.microsoft.com/office/drawing/2014/main" id="{2018CC9F-00BF-89DE-8947-94653D7C771A}"/>
                  </a:ext>
                </a:extLst>
              </p:cNvPr>
              <p:cNvSpPr/>
              <p:nvPr/>
            </p:nvSpPr>
            <p:spPr>
              <a:xfrm>
                <a:off x="10474751" y="3419700"/>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19" name="Oval 718">
                <a:extLst>
                  <a:ext uri="{FF2B5EF4-FFF2-40B4-BE49-F238E27FC236}">
                    <a16:creationId xmlns:a16="http://schemas.microsoft.com/office/drawing/2014/main" id="{2FA0C0FA-99C1-FE92-DB3A-192B36BBA652}"/>
                  </a:ext>
                </a:extLst>
              </p:cNvPr>
              <p:cNvSpPr/>
              <p:nvPr/>
            </p:nvSpPr>
            <p:spPr>
              <a:xfrm>
                <a:off x="10273901" y="3364173"/>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0" name="Oval 719">
                <a:extLst>
                  <a:ext uri="{FF2B5EF4-FFF2-40B4-BE49-F238E27FC236}">
                    <a16:creationId xmlns:a16="http://schemas.microsoft.com/office/drawing/2014/main" id="{504061A1-6B4A-4DE6-85C5-68E0A2B33F06}"/>
                  </a:ext>
                </a:extLst>
              </p:cNvPr>
              <p:cNvSpPr/>
              <p:nvPr/>
            </p:nvSpPr>
            <p:spPr>
              <a:xfrm>
                <a:off x="10519990" y="3670949"/>
                <a:ext cx="90478" cy="9314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sp>
            <p:nvSpPr>
              <p:cNvPr id="721" name="Rectangle 720">
                <a:extLst>
                  <a:ext uri="{FF2B5EF4-FFF2-40B4-BE49-F238E27FC236}">
                    <a16:creationId xmlns:a16="http://schemas.microsoft.com/office/drawing/2014/main" id="{1579A5B8-C561-BF26-4F65-6E1A5737301B}"/>
                  </a:ext>
                </a:extLst>
              </p:cNvPr>
              <p:cNvSpPr/>
              <p:nvPr/>
            </p:nvSpPr>
            <p:spPr>
              <a:xfrm>
                <a:off x="10037690" y="2739662"/>
                <a:ext cx="1109984" cy="106877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a:p>
            </p:txBody>
          </p:sp>
        </p:grpSp>
        <p:sp>
          <p:nvSpPr>
            <p:cNvPr id="657" name="TextBox 656">
              <a:extLst>
                <a:ext uri="{FF2B5EF4-FFF2-40B4-BE49-F238E27FC236}">
                  <a16:creationId xmlns:a16="http://schemas.microsoft.com/office/drawing/2014/main" id="{31FECDAE-10C7-2048-36BA-C075DA7EE94C}"/>
                </a:ext>
              </a:extLst>
            </p:cNvPr>
            <p:cNvSpPr txBox="1"/>
            <p:nvPr/>
          </p:nvSpPr>
          <p:spPr>
            <a:xfrm>
              <a:off x="8933216" y="3072841"/>
              <a:ext cx="2031325" cy="369332"/>
            </a:xfrm>
            <a:prstGeom prst="rect">
              <a:avLst/>
            </a:prstGeom>
            <a:noFill/>
          </p:spPr>
          <p:txBody>
            <a:bodyPr wrap="none" rtlCol="0">
              <a:spAutoFit/>
            </a:bodyPr>
            <a:lstStyle/>
            <a:p>
              <a:r>
                <a:rPr lang="en-US" dirty="0"/>
                <a:t>Low beta diversity</a:t>
              </a:r>
            </a:p>
          </p:txBody>
        </p:sp>
      </p:grpSp>
      <p:cxnSp>
        <p:nvCxnSpPr>
          <p:cNvPr id="722" name="Straight Arrow Connector 721">
            <a:extLst>
              <a:ext uri="{FF2B5EF4-FFF2-40B4-BE49-F238E27FC236}">
                <a16:creationId xmlns:a16="http://schemas.microsoft.com/office/drawing/2014/main" id="{08282CA2-FAE9-7E25-55F6-86CD4B055536}"/>
              </a:ext>
            </a:extLst>
          </p:cNvPr>
          <p:cNvCxnSpPr/>
          <p:nvPr/>
        </p:nvCxnSpPr>
        <p:spPr>
          <a:xfrm flipV="1">
            <a:off x="3843399" y="3075056"/>
            <a:ext cx="1916348" cy="385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3" name="TextBox 722">
            <a:extLst>
              <a:ext uri="{FF2B5EF4-FFF2-40B4-BE49-F238E27FC236}">
                <a16:creationId xmlns:a16="http://schemas.microsoft.com/office/drawing/2014/main" id="{264DDC18-73D3-21DC-1280-934188D94A2D}"/>
              </a:ext>
            </a:extLst>
          </p:cNvPr>
          <p:cNvSpPr txBox="1"/>
          <p:nvPr/>
        </p:nvSpPr>
        <p:spPr>
          <a:xfrm>
            <a:off x="3871061" y="2625201"/>
            <a:ext cx="1851789" cy="369332"/>
          </a:xfrm>
          <a:prstGeom prst="rect">
            <a:avLst/>
          </a:prstGeom>
          <a:noFill/>
        </p:spPr>
        <p:txBody>
          <a:bodyPr wrap="none" rtlCol="0">
            <a:spAutoFit/>
          </a:bodyPr>
          <a:lstStyle/>
          <a:p>
            <a:r>
              <a:rPr lang="en-US" dirty="0"/>
              <a:t>Homogenization</a:t>
            </a:r>
          </a:p>
        </p:txBody>
      </p:sp>
      <p:sp>
        <p:nvSpPr>
          <p:cNvPr id="724" name="TextBox 723">
            <a:extLst>
              <a:ext uri="{FF2B5EF4-FFF2-40B4-BE49-F238E27FC236}">
                <a16:creationId xmlns:a16="http://schemas.microsoft.com/office/drawing/2014/main" id="{F337879A-CDEB-28D1-CBB6-E926D1F5C138}"/>
              </a:ext>
            </a:extLst>
          </p:cNvPr>
          <p:cNvSpPr txBox="1"/>
          <p:nvPr/>
        </p:nvSpPr>
        <p:spPr>
          <a:xfrm>
            <a:off x="3989055" y="3494318"/>
            <a:ext cx="1603965" cy="369332"/>
          </a:xfrm>
          <a:prstGeom prst="rect">
            <a:avLst/>
          </a:prstGeom>
          <a:noFill/>
        </p:spPr>
        <p:txBody>
          <a:bodyPr wrap="none" rtlCol="0">
            <a:spAutoFit/>
          </a:bodyPr>
          <a:lstStyle/>
          <a:p>
            <a:r>
              <a:rPr lang="en-US" dirty="0"/>
              <a:t>Differentiation</a:t>
            </a:r>
          </a:p>
        </p:txBody>
      </p:sp>
      <p:cxnSp>
        <p:nvCxnSpPr>
          <p:cNvPr id="725" name="Straight Arrow Connector 724">
            <a:extLst>
              <a:ext uri="{FF2B5EF4-FFF2-40B4-BE49-F238E27FC236}">
                <a16:creationId xmlns:a16="http://schemas.microsoft.com/office/drawing/2014/main" id="{7F973BB8-ED3F-1385-A6B5-AEBEDE1D7713}"/>
              </a:ext>
            </a:extLst>
          </p:cNvPr>
          <p:cNvCxnSpPr>
            <a:cxnSpLocks/>
          </p:cNvCxnSpPr>
          <p:nvPr/>
        </p:nvCxnSpPr>
        <p:spPr>
          <a:xfrm flipH="1">
            <a:off x="3778378" y="3323718"/>
            <a:ext cx="168732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1296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Species </a:t>
            </a:r>
            <a:r>
              <a:rPr lang="en-US" b="1" dirty="0">
                <a:solidFill>
                  <a:schemeClr val="tx1"/>
                </a:solidFill>
              </a:rPr>
              <a:t>spreads</a:t>
            </a:r>
            <a:r>
              <a:rPr lang="en-US" dirty="0">
                <a:solidFill>
                  <a:schemeClr val="tx1"/>
                </a:solidFill>
              </a:rPr>
              <a:t>, </a:t>
            </a:r>
            <a:r>
              <a:rPr lang="en-US" b="1" dirty="0">
                <a:solidFill>
                  <a:schemeClr val="tx1"/>
                </a:solidFill>
              </a:rPr>
              <a:t>invasions</a:t>
            </a:r>
            <a:r>
              <a:rPr lang="en-US" b="1" dirty="0"/>
              <a:t>, and extinctions </a:t>
            </a:r>
            <a:r>
              <a:rPr lang="en-US" dirty="0">
                <a:solidFill>
                  <a:schemeClr val="tx1"/>
                </a:solidFill>
              </a:rPr>
              <a:t>as the driving force of homogenization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EF67D294-5827-E12A-D2AB-148AAFD34FF1}"/>
              </a:ext>
            </a:extLst>
          </p:cNvPr>
          <p:cNvPicPr>
            <a:picLocks noChangeAspect="1"/>
          </p:cNvPicPr>
          <p:nvPr/>
        </p:nvPicPr>
        <p:blipFill>
          <a:blip r:embed="rId3"/>
          <a:stretch>
            <a:fillRect/>
          </a:stretch>
        </p:blipFill>
        <p:spPr>
          <a:xfrm>
            <a:off x="6031556" y="795309"/>
            <a:ext cx="5402561" cy="5587844"/>
          </a:xfrm>
          <a:prstGeom prst="rect">
            <a:avLst/>
          </a:prstGeom>
        </p:spPr>
      </p:pic>
      <p:sp>
        <p:nvSpPr>
          <p:cNvPr id="8" name="TextBox 7">
            <a:extLst>
              <a:ext uri="{FF2B5EF4-FFF2-40B4-BE49-F238E27FC236}">
                <a16:creationId xmlns:a16="http://schemas.microsoft.com/office/drawing/2014/main" id="{4759AF42-D67D-4E0F-89A9-CB0466BEA70E}"/>
              </a:ext>
            </a:extLst>
          </p:cNvPr>
          <p:cNvSpPr txBox="1"/>
          <p:nvPr/>
        </p:nvSpPr>
        <p:spPr>
          <a:xfrm>
            <a:off x="284014" y="6125255"/>
            <a:ext cx="5459315" cy="338554"/>
          </a:xfrm>
          <a:prstGeom prst="rect">
            <a:avLst/>
          </a:prstGeom>
          <a:noFill/>
        </p:spPr>
        <p:txBody>
          <a:bodyPr wrap="none" rtlCol="0">
            <a:spAutoFit/>
          </a:bodyPr>
          <a:lstStyle/>
          <a:p>
            <a:r>
              <a:rPr lang="en-US" sz="1600" dirty="0"/>
              <a:t>Olden et al. (2011) Chapter in</a:t>
            </a:r>
            <a:r>
              <a:rPr lang="en-US" sz="1600" i="1" dirty="0"/>
              <a:t> Conservation Biogeography</a:t>
            </a:r>
          </a:p>
        </p:txBody>
      </p:sp>
      <p:cxnSp>
        <p:nvCxnSpPr>
          <p:cNvPr id="9" name="Straight Connector 8">
            <a:extLst>
              <a:ext uri="{FF2B5EF4-FFF2-40B4-BE49-F238E27FC236}">
                <a16:creationId xmlns:a16="http://schemas.microsoft.com/office/drawing/2014/main" id="{DC9ABA41-9C47-92E2-91D1-AB1E4BCCA37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997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We can measure </a:t>
            </a:r>
            <a:r>
              <a:rPr lang="en-US" dirty="0" err="1">
                <a:solidFill>
                  <a:schemeClr val="tx1"/>
                </a:solidFill>
              </a:rPr>
              <a:t>homogeneization</a:t>
            </a:r>
            <a:r>
              <a:rPr lang="en-US" dirty="0">
                <a:solidFill>
                  <a:schemeClr val="tx1"/>
                </a:solidFill>
              </a:rPr>
              <a:t> vs differentiation using beta, alpha, and gamma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22" name="Group 21">
            <a:extLst>
              <a:ext uri="{FF2B5EF4-FFF2-40B4-BE49-F238E27FC236}">
                <a16:creationId xmlns:a16="http://schemas.microsoft.com/office/drawing/2014/main" id="{C2E3AAFD-6D4A-0F8B-42EA-310F1B0993F9}"/>
              </a:ext>
            </a:extLst>
          </p:cNvPr>
          <p:cNvGrpSpPr/>
          <p:nvPr/>
        </p:nvGrpSpPr>
        <p:grpSpPr>
          <a:xfrm>
            <a:off x="5166361" y="1097110"/>
            <a:ext cx="2850540" cy="2793528"/>
            <a:chOff x="6252911" y="1297723"/>
            <a:chExt cx="2850540" cy="2793528"/>
          </a:xfrm>
        </p:grpSpPr>
        <p:pic>
          <p:nvPicPr>
            <p:cNvPr id="16" name="Picture 15">
              <a:extLst>
                <a:ext uri="{FF2B5EF4-FFF2-40B4-BE49-F238E27FC236}">
                  <a16:creationId xmlns:a16="http://schemas.microsoft.com/office/drawing/2014/main" id="{7EB71B8D-D57A-2AFC-9397-3CF8E365C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912" y="1297723"/>
              <a:ext cx="2850539" cy="2793528"/>
            </a:xfrm>
            <a:prstGeom prst="rect">
              <a:avLst/>
            </a:prstGeom>
          </p:spPr>
        </p:pic>
        <p:sp>
          <p:nvSpPr>
            <p:cNvPr id="17" name="TextBox 16">
              <a:extLst>
                <a:ext uri="{FF2B5EF4-FFF2-40B4-BE49-F238E27FC236}">
                  <a16:creationId xmlns:a16="http://schemas.microsoft.com/office/drawing/2014/main" id="{DB6AF325-E784-2BE0-18F8-6424795CB36E}"/>
                </a:ext>
              </a:extLst>
            </p:cNvPr>
            <p:cNvSpPr txBox="1"/>
            <p:nvPr/>
          </p:nvSpPr>
          <p:spPr>
            <a:xfrm>
              <a:off x="7258050" y="3429000"/>
              <a:ext cx="492443" cy="369332"/>
            </a:xfrm>
            <a:prstGeom prst="rect">
              <a:avLst/>
            </a:prstGeom>
            <a:noFill/>
          </p:spPr>
          <p:txBody>
            <a:bodyPr wrap="none" rtlCol="0">
              <a:spAutoFit/>
            </a:bodyPr>
            <a:lstStyle/>
            <a:p>
              <a:r>
                <a:rPr lang="en-US" dirty="0"/>
                <a:t>log</a:t>
              </a:r>
            </a:p>
          </p:txBody>
        </p:sp>
        <p:sp>
          <p:nvSpPr>
            <p:cNvPr id="19" name="TextBox 18">
              <a:extLst>
                <a:ext uri="{FF2B5EF4-FFF2-40B4-BE49-F238E27FC236}">
                  <a16:creationId xmlns:a16="http://schemas.microsoft.com/office/drawing/2014/main" id="{B26AC6A8-6031-E6C0-2215-A17DDED48D70}"/>
                </a:ext>
              </a:extLst>
            </p:cNvPr>
            <p:cNvSpPr txBox="1"/>
            <p:nvPr/>
          </p:nvSpPr>
          <p:spPr>
            <a:xfrm rot="16200000">
              <a:off x="6191355" y="3035251"/>
              <a:ext cx="492443" cy="369332"/>
            </a:xfrm>
            <a:prstGeom prst="rect">
              <a:avLst/>
            </a:prstGeom>
            <a:noFill/>
          </p:spPr>
          <p:txBody>
            <a:bodyPr wrap="none" rtlCol="0">
              <a:spAutoFit/>
            </a:bodyPr>
            <a:lstStyle/>
            <a:p>
              <a:r>
                <a:rPr lang="en-US" dirty="0"/>
                <a:t>log</a:t>
              </a:r>
            </a:p>
          </p:txBody>
        </p:sp>
        <p:cxnSp>
          <p:nvCxnSpPr>
            <p:cNvPr id="21" name="Straight Connector 20">
              <a:extLst>
                <a:ext uri="{FF2B5EF4-FFF2-40B4-BE49-F238E27FC236}">
                  <a16:creationId xmlns:a16="http://schemas.microsoft.com/office/drawing/2014/main" id="{7B73FCB1-7BF2-0355-8404-768F8A1A385B}"/>
                </a:ext>
              </a:extLst>
            </p:cNvPr>
            <p:cNvCxnSpPr/>
            <p:nvPr/>
          </p:nvCxnSpPr>
          <p:spPr>
            <a:xfrm flipV="1">
              <a:off x="7019925" y="1609725"/>
              <a:ext cx="2000250" cy="1363970"/>
            </a:xfrm>
            <a:prstGeom prst="line">
              <a:avLst/>
            </a:prstGeom>
            <a:ln w="28575">
              <a:solidFill>
                <a:srgbClr val="F98517"/>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DA9554ED-E20B-5C28-63A5-277EB606F405}"/>
              </a:ext>
            </a:extLst>
          </p:cNvPr>
          <p:cNvSpPr txBox="1"/>
          <p:nvPr/>
        </p:nvSpPr>
        <p:spPr>
          <a:xfrm>
            <a:off x="7176638" y="3244334"/>
            <a:ext cx="492443" cy="369332"/>
          </a:xfrm>
          <a:prstGeom prst="rect">
            <a:avLst/>
          </a:prstGeom>
          <a:noFill/>
        </p:spPr>
        <p:txBody>
          <a:bodyPr wrap="none" rtlCol="0">
            <a:spAutoFit/>
          </a:bodyPr>
          <a:lstStyle/>
          <a:p>
            <a:r>
              <a:rPr lang="en-US" dirty="0"/>
              <a:t>(A)</a:t>
            </a:r>
          </a:p>
        </p:txBody>
      </p:sp>
      <p:sp>
        <p:nvSpPr>
          <p:cNvPr id="32" name="TextBox 31">
            <a:extLst>
              <a:ext uri="{FF2B5EF4-FFF2-40B4-BE49-F238E27FC236}">
                <a16:creationId xmlns:a16="http://schemas.microsoft.com/office/drawing/2014/main" id="{8CC71B89-1117-00A7-9C04-6E251BCD5228}"/>
              </a:ext>
            </a:extLst>
          </p:cNvPr>
          <p:cNvSpPr txBox="1"/>
          <p:nvPr/>
        </p:nvSpPr>
        <p:spPr>
          <a:xfrm rot="16200000">
            <a:off x="5103981" y="1049949"/>
            <a:ext cx="492443" cy="369332"/>
          </a:xfrm>
          <a:prstGeom prst="rect">
            <a:avLst/>
          </a:prstGeom>
          <a:noFill/>
        </p:spPr>
        <p:txBody>
          <a:bodyPr wrap="none" rtlCol="0">
            <a:spAutoFit/>
          </a:bodyPr>
          <a:lstStyle/>
          <a:p>
            <a:r>
              <a:rPr lang="en-US" dirty="0"/>
              <a:t>(S)</a:t>
            </a:r>
          </a:p>
        </p:txBody>
      </p:sp>
      <p:sp>
        <p:nvSpPr>
          <p:cNvPr id="10" name="Oval 9">
            <a:extLst>
              <a:ext uri="{FF2B5EF4-FFF2-40B4-BE49-F238E27FC236}">
                <a16:creationId xmlns:a16="http://schemas.microsoft.com/office/drawing/2014/main" id="{8EE53F6C-9288-A300-4438-D81010A37A32}"/>
              </a:ext>
            </a:extLst>
          </p:cNvPr>
          <p:cNvSpPr/>
          <p:nvPr/>
        </p:nvSpPr>
        <p:spPr>
          <a:xfrm>
            <a:off x="5885279" y="2632695"/>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6F524BB-26C0-E420-4013-78C25B8DBBE2}"/>
              </a:ext>
            </a:extLst>
          </p:cNvPr>
          <p:cNvSpPr/>
          <p:nvPr/>
        </p:nvSpPr>
        <p:spPr>
          <a:xfrm>
            <a:off x="7826182" y="1311739"/>
            <a:ext cx="190719" cy="1947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DC25306-8DA8-C362-245C-9DE5DFD76B30}"/>
              </a:ext>
            </a:extLst>
          </p:cNvPr>
          <p:cNvSpPr txBox="1"/>
          <p:nvPr/>
        </p:nvSpPr>
        <p:spPr>
          <a:xfrm>
            <a:off x="5837845" y="2115956"/>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8" name="TextBox 17">
            <a:extLst>
              <a:ext uri="{FF2B5EF4-FFF2-40B4-BE49-F238E27FC236}">
                <a16:creationId xmlns:a16="http://schemas.microsoft.com/office/drawing/2014/main" id="{F2698525-0F83-DAA5-3526-A49097990EEC}"/>
              </a:ext>
            </a:extLst>
          </p:cNvPr>
          <p:cNvSpPr txBox="1"/>
          <p:nvPr/>
        </p:nvSpPr>
        <p:spPr>
          <a:xfrm>
            <a:off x="7644629" y="879693"/>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F33DE77F-BC77-6203-F33F-D19010793106}"/>
              </a:ext>
            </a:extLst>
          </p:cNvPr>
          <p:cNvSpPr txBox="1"/>
          <p:nvPr/>
        </p:nvSpPr>
        <p:spPr>
          <a:xfrm>
            <a:off x="7693926" y="2115956"/>
            <a:ext cx="948978"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β</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γ</a:t>
            </a:r>
            <a:r>
              <a:rPr lang="en-US" sz="3200" dirty="0">
                <a:latin typeface="Times New Roman" panose="02020603050405020304" pitchFamily="18" charset="0"/>
                <a:cs typeface="Times New Roman" panose="02020603050405020304" pitchFamily="18" charset="0"/>
              </a:rPr>
              <a:t>/</a:t>
            </a:r>
            <a:r>
              <a:rPr lang="el-GR" sz="3200" dirty="0">
                <a:latin typeface="Times New Roman" panose="02020603050405020304" pitchFamily="18" charset="0"/>
                <a:cs typeface="Times New Roman" panose="02020603050405020304" pitchFamily="18" charset="0"/>
              </a:rPr>
              <a:t>α</a:t>
            </a:r>
            <a:endParaRPr lang="en-US" sz="3200" dirty="0">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A457254C-6045-82FA-BACB-DB57D5CE9E1B}"/>
              </a:ext>
            </a:extLst>
          </p:cNvPr>
          <p:cNvGrpSpPr/>
          <p:nvPr/>
        </p:nvGrpSpPr>
        <p:grpSpPr>
          <a:xfrm>
            <a:off x="1396993" y="1409314"/>
            <a:ext cx="3126206" cy="1531620"/>
            <a:chOff x="8332108" y="899160"/>
            <a:chExt cx="3288392" cy="1531620"/>
          </a:xfrm>
        </p:grpSpPr>
        <p:sp>
          <p:nvSpPr>
            <p:cNvPr id="34" name="Rectangle 33">
              <a:extLst>
                <a:ext uri="{FF2B5EF4-FFF2-40B4-BE49-F238E27FC236}">
                  <a16:creationId xmlns:a16="http://schemas.microsoft.com/office/drawing/2014/main" id="{6D4E9AF1-B6C8-68E8-50ED-823256D9CFE3}"/>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5D5968A-8805-5633-970A-80A492F6F145}"/>
                </a:ext>
              </a:extLst>
            </p:cNvPr>
            <p:cNvSpPr txBox="1"/>
            <p:nvPr/>
          </p:nvSpPr>
          <p:spPr>
            <a:xfrm>
              <a:off x="8380491" y="914808"/>
              <a:ext cx="2932197" cy="1477328"/>
            </a:xfrm>
            <a:prstGeom prst="rect">
              <a:avLst/>
            </a:prstGeom>
            <a:noFill/>
          </p:spPr>
          <p:txBody>
            <a:bodyPr wrap="square" rtlCol="0">
              <a:spAutoFit/>
            </a:bodyPr>
            <a:lstStyle/>
            <a:p>
              <a:r>
                <a:rPr lang="en-US" dirty="0"/>
                <a:t>Slope of SAR is proportional to beta diversity. The steeper the SAR, the higher beta diversity.  </a:t>
              </a:r>
            </a:p>
          </p:txBody>
        </p:sp>
      </p:grpSp>
      <p:sp>
        <p:nvSpPr>
          <p:cNvPr id="85" name="TextBox 84">
            <a:extLst>
              <a:ext uri="{FF2B5EF4-FFF2-40B4-BE49-F238E27FC236}">
                <a16:creationId xmlns:a16="http://schemas.microsoft.com/office/drawing/2014/main" id="{48260002-10CD-70E5-0611-3AD0CF22AF6D}"/>
              </a:ext>
            </a:extLst>
          </p:cNvPr>
          <p:cNvSpPr txBox="1"/>
          <p:nvPr/>
        </p:nvSpPr>
        <p:spPr>
          <a:xfrm>
            <a:off x="1441686" y="3946574"/>
            <a:ext cx="2082621" cy="369332"/>
          </a:xfrm>
          <a:prstGeom prst="rect">
            <a:avLst/>
          </a:prstGeom>
          <a:noFill/>
        </p:spPr>
        <p:txBody>
          <a:bodyPr wrap="none" rtlCol="0">
            <a:spAutoFit/>
          </a:bodyPr>
          <a:lstStyle/>
          <a:p>
            <a:r>
              <a:rPr lang="en-US" dirty="0"/>
              <a:t>High beta diversity</a:t>
            </a:r>
          </a:p>
        </p:txBody>
      </p:sp>
      <p:sp>
        <p:nvSpPr>
          <p:cNvPr id="86" name="TextBox 85">
            <a:extLst>
              <a:ext uri="{FF2B5EF4-FFF2-40B4-BE49-F238E27FC236}">
                <a16:creationId xmlns:a16="http://schemas.microsoft.com/office/drawing/2014/main" id="{95A4EF34-AD54-834A-23EE-54F62F81EC45}"/>
              </a:ext>
            </a:extLst>
          </p:cNvPr>
          <p:cNvSpPr txBox="1"/>
          <p:nvPr/>
        </p:nvSpPr>
        <p:spPr>
          <a:xfrm>
            <a:off x="4482970" y="3935058"/>
            <a:ext cx="2031325" cy="369332"/>
          </a:xfrm>
          <a:prstGeom prst="rect">
            <a:avLst/>
          </a:prstGeom>
          <a:noFill/>
        </p:spPr>
        <p:txBody>
          <a:bodyPr wrap="none" rtlCol="0">
            <a:spAutoFit/>
          </a:bodyPr>
          <a:lstStyle/>
          <a:p>
            <a:r>
              <a:rPr lang="en-US" dirty="0"/>
              <a:t>Low beta diversity</a:t>
            </a:r>
          </a:p>
        </p:txBody>
      </p:sp>
      <p:grpSp>
        <p:nvGrpSpPr>
          <p:cNvPr id="157" name="Group 156">
            <a:extLst>
              <a:ext uri="{FF2B5EF4-FFF2-40B4-BE49-F238E27FC236}">
                <a16:creationId xmlns:a16="http://schemas.microsoft.com/office/drawing/2014/main" id="{463DC63D-FE09-7CD7-2CE1-FE5CE9F77F26}"/>
              </a:ext>
            </a:extLst>
          </p:cNvPr>
          <p:cNvGrpSpPr/>
          <p:nvPr/>
        </p:nvGrpSpPr>
        <p:grpSpPr>
          <a:xfrm>
            <a:off x="1569518" y="4421510"/>
            <a:ext cx="1836622" cy="1851105"/>
            <a:chOff x="1569518" y="4421510"/>
            <a:chExt cx="1836622" cy="1851105"/>
          </a:xfrm>
        </p:grpSpPr>
        <p:grpSp>
          <p:nvGrpSpPr>
            <p:cNvPr id="87" name="Group 86">
              <a:extLst>
                <a:ext uri="{FF2B5EF4-FFF2-40B4-BE49-F238E27FC236}">
                  <a16:creationId xmlns:a16="http://schemas.microsoft.com/office/drawing/2014/main" id="{63BF890C-E3F6-FA6D-EFD6-401342B419DC}"/>
                </a:ext>
              </a:extLst>
            </p:cNvPr>
            <p:cNvGrpSpPr/>
            <p:nvPr/>
          </p:nvGrpSpPr>
          <p:grpSpPr>
            <a:xfrm>
              <a:off x="1569518" y="4421510"/>
              <a:ext cx="1836622" cy="1851105"/>
              <a:chOff x="1374139" y="4135743"/>
              <a:chExt cx="2159794" cy="2220063"/>
            </a:xfrm>
          </p:grpSpPr>
          <p:sp>
            <p:nvSpPr>
              <p:cNvPr id="3" name="Oval 2">
                <a:extLst>
                  <a:ext uri="{FF2B5EF4-FFF2-40B4-BE49-F238E27FC236}">
                    <a16:creationId xmlns:a16="http://schemas.microsoft.com/office/drawing/2014/main" id="{E7E70CB3-6943-0BED-5E55-AD0E85F38BD3}"/>
                  </a:ext>
                </a:extLst>
              </p:cNvPr>
              <p:cNvSpPr/>
              <p:nvPr/>
            </p:nvSpPr>
            <p:spPr>
              <a:xfrm>
                <a:off x="1374139" y="44589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0D84116-7F80-6908-9C88-F53E6D7B50B5}"/>
                  </a:ext>
                </a:extLst>
              </p:cNvPr>
              <p:cNvSpPr/>
              <p:nvPr/>
            </p:nvSpPr>
            <p:spPr>
              <a:xfrm>
                <a:off x="1421440" y="48904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5BAA435-DCB6-5B0B-AF7A-BB8C73427F9B}"/>
                  </a:ext>
                </a:extLst>
              </p:cNvPr>
              <p:cNvSpPr/>
              <p:nvPr/>
            </p:nvSpPr>
            <p:spPr>
              <a:xfrm>
                <a:off x="1756790" y="4378286"/>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5D5B81D-18CE-E018-D76D-DC588DB2BECF}"/>
                  </a:ext>
                </a:extLst>
              </p:cNvPr>
              <p:cNvSpPr/>
              <p:nvPr/>
            </p:nvSpPr>
            <p:spPr>
              <a:xfrm>
                <a:off x="2007196" y="49329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6C57D4-944D-6078-C448-EF675DC20538}"/>
                  </a:ext>
                </a:extLst>
              </p:cNvPr>
              <p:cNvSpPr/>
              <p:nvPr/>
            </p:nvSpPr>
            <p:spPr>
              <a:xfrm>
                <a:off x="2199701" y="45600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DDA727B-11D7-C3E1-B45C-4223A32947A4}"/>
                  </a:ext>
                </a:extLst>
              </p:cNvPr>
              <p:cNvSpPr/>
              <p:nvPr/>
            </p:nvSpPr>
            <p:spPr>
              <a:xfrm>
                <a:off x="1933961" y="41357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C2CA813-9DFF-1064-2BC4-93D16B5C88A3}"/>
                  </a:ext>
                </a:extLst>
              </p:cNvPr>
              <p:cNvSpPr/>
              <p:nvPr/>
            </p:nvSpPr>
            <p:spPr>
              <a:xfrm>
                <a:off x="2871211" y="44826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EC89551-A60D-663A-7D99-1F36DDC53FE1}"/>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AED1E7F-9D02-D7CE-FC85-26602F4D0A70}"/>
                  </a:ext>
                </a:extLst>
              </p:cNvPr>
              <p:cNvSpPr/>
              <p:nvPr/>
            </p:nvSpPr>
            <p:spPr>
              <a:xfrm>
                <a:off x="2664498" y="48903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CD51605-34DE-358E-86CF-CB238C74DB40}"/>
                  </a:ext>
                </a:extLst>
              </p:cNvPr>
              <p:cNvSpPr/>
              <p:nvPr/>
            </p:nvSpPr>
            <p:spPr>
              <a:xfrm>
                <a:off x="2943181" y="49255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02A4250-206A-4207-53FC-938E7A7A416F}"/>
                  </a:ext>
                </a:extLst>
              </p:cNvPr>
              <p:cNvSpPr/>
              <p:nvPr/>
            </p:nvSpPr>
            <p:spPr>
              <a:xfrm>
                <a:off x="2484468" y="446980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2315AE8-1BA4-71F8-3D35-E2EF936B5797}"/>
                  </a:ext>
                </a:extLst>
              </p:cNvPr>
              <p:cNvSpPr/>
              <p:nvPr/>
            </p:nvSpPr>
            <p:spPr>
              <a:xfrm>
                <a:off x="3189028" y="42991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A6C9BA7-8F06-4112-3D82-D2DF90574480}"/>
                  </a:ext>
                </a:extLst>
              </p:cNvPr>
              <p:cNvSpPr/>
              <p:nvPr/>
            </p:nvSpPr>
            <p:spPr>
              <a:xfrm>
                <a:off x="2693470"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46FE097-4B8A-C96A-5046-5D7E6DE5D662}"/>
                  </a:ext>
                </a:extLst>
              </p:cNvPr>
              <p:cNvSpPr/>
              <p:nvPr/>
            </p:nvSpPr>
            <p:spPr>
              <a:xfrm>
                <a:off x="3285280" y="484435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01BDBE6-B7E9-9477-C2BC-037FA0BA4952}"/>
                  </a:ext>
                </a:extLst>
              </p:cNvPr>
              <p:cNvSpPr/>
              <p:nvPr/>
            </p:nvSpPr>
            <p:spPr>
              <a:xfrm>
                <a:off x="2749618" y="55003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A9C0203-4165-2D3D-6055-4A12A8C64299}"/>
                  </a:ext>
                </a:extLst>
              </p:cNvPr>
              <p:cNvSpPr/>
              <p:nvPr/>
            </p:nvSpPr>
            <p:spPr>
              <a:xfrm>
                <a:off x="2902018" y="56527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424572-A375-2A03-34BA-A40DF8505DDA}"/>
                  </a:ext>
                </a:extLst>
              </p:cNvPr>
              <p:cNvSpPr/>
              <p:nvPr/>
            </p:nvSpPr>
            <p:spPr>
              <a:xfrm>
                <a:off x="2599285" y="59660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1801B0C-10C2-8403-D2C7-43961DDAEED2}"/>
                  </a:ext>
                </a:extLst>
              </p:cNvPr>
              <p:cNvSpPr/>
              <p:nvPr/>
            </p:nvSpPr>
            <p:spPr>
              <a:xfrm>
                <a:off x="2877968" y="60012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14EC087-39F4-A6B6-1FAE-2AF95A2F755B}"/>
                  </a:ext>
                </a:extLst>
              </p:cNvPr>
              <p:cNvSpPr/>
              <p:nvPr/>
            </p:nvSpPr>
            <p:spPr>
              <a:xfrm>
                <a:off x="2500965" y="55816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4369BD9A-6EDE-4558-8B79-9F62D3C30821}"/>
                  </a:ext>
                </a:extLst>
              </p:cNvPr>
              <p:cNvSpPr/>
              <p:nvPr/>
            </p:nvSpPr>
            <p:spPr>
              <a:xfrm>
                <a:off x="3067435" y="53168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88F76F-10EC-5807-47E3-C045FEED9900}"/>
                  </a:ext>
                </a:extLst>
              </p:cNvPr>
              <p:cNvSpPr/>
              <p:nvPr/>
            </p:nvSpPr>
            <p:spPr>
              <a:xfrm>
                <a:off x="2640095" y="51963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3A2E96-24C0-758B-8E96-61B920DC9F81}"/>
                  </a:ext>
                </a:extLst>
              </p:cNvPr>
              <p:cNvSpPr/>
              <p:nvPr/>
            </p:nvSpPr>
            <p:spPr>
              <a:xfrm>
                <a:off x="3163687" y="58620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821DF6F-2D82-6EBA-5A72-659F2D0F8E04}"/>
                  </a:ext>
                </a:extLst>
              </p:cNvPr>
              <p:cNvSpPr/>
              <p:nvPr/>
            </p:nvSpPr>
            <p:spPr>
              <a:xfrm>
                <a:off x="1970385" y="5550908"/>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FC58140-2E40-EBAF-207D-872240224AEB}"/>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298644-563D-D4BE-CB44-574BD6295701}"/>
                  </a:ext>
                </a:extLst>
              </p:cNvPr>
              <p:cNvSpPr/>
              <p:nvPr/>
            </p:nvSpPr>
            <p:spPr>
              <a:xfrm>
                <a:off x="1438015" y="59657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66B6046-C76A-3220-38D9-0F4FA78EAAB7}"/>
                  </a:ext>
                </a:extLst>
              </p:cNvPr>
              <p:cNvSpPr/>
              <p:nvPr/>
            </p:nvSpPr>
            <p:spPr>
              <a:xfrm>
                <a:off x="1716698" y="60009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B8DD269-776D-38C2-9CCA-B8AAF98C3646}"/>
                  </a:ext>
                </a:extLst>
              </p:cNvPr>
              <p:cNvSpPr/>
              <p:nvPr/>
            </p:nvSpPr>
            <p:spPr>
              <a:xfrm>
                <a:off x="1396075" y="56393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A854E5-2759-470B-4B22-6BB6F1878B81}"/>
                  </a:ext>
                </a:extLst>
              </p:cNvPr>
              <p:cNvSpPr/>
              <p:nvPr/>
            </p:nvSpPr>
            <p:spPr>
              <a:xfrm>
                <a:off x="1962545" y="53745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3E9F8F4-AD80-1E56-EE94-4582702AD004}"/>
                  </a:ext>
                </a:extLst>
              </p:cNvPr>
              <p:cNvSpPr/>
              <p:nvPr/>
            </p:nvSpPr>
            <p:spPr>
              <a:xfrm>
                <a:off x="1520545" y="5285405"/>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4DCCABA-57AA-0882-8450-B7E19CF5A3E5}"/>
                  </a:ext>
                </a:extLst>
              </p:cNvPr>
              <p:cNvSpPr/>
              <p:nvPr/>
            </p:nvSpPr>
            <p:spPr>
              <a:xfrm>
                <a:off x="2058797" y="59197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74EC32-5A65-EE38-ACB7-B9A3740C78D2}"/>
                  </a:ext>
                </a:extLst>
              </p:cNvPr>
              <p:cNvSpPr/>
              <p:nvPr/>
            </p:nvSpPr>
            <p:spPr>
              <a:xfrm>
                <a:off x="1526539" y="4611359"/>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FD16DA2-F021-C4BF-BD70-D130982312B1}"/>
                  </a:ext>
                </a:extLst>
              </p:cNvPr>
              <p:cNvSpPr/>
              <p:nvPr/>
            </p:nvSpPr>
            <p:spPr>
              <a:xfrm>
                <a:off x="1718219" y="5089210"/>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BBD9812-2A9A-B8E4-9E02-44D5E9942AA6}"/>
                  </a:ext>
                </a:extLst>
              </p:cNvPr>
              <p:cNvSpPr/>
              <p:nvPr/>
            </p:nvSpPr>
            <p:spPr>
              <a:xfrm>
                <a:off x="1893856" y="4741584"/>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5A47003-F95B-A2FD-6B19-4DBC95943643}"/>
                  </a:ext>
                </a:extLst>
              </p:cNvPr>
              <p:cNvSpPr/>
              <p:nvPr/>
            </p:nvSpPr>
            <p:spPr>
              <a:xfrm>
                <a:off x="2159596" y="5085378"/>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81959F3-1B44-65A3-3A0B-A176DD3C8C58}"/>
                  </a:ext>
                </a:extLst>
              </p:cNvPr>
              <p:cNvSpPr/>
              <p:nvPr/>
            </p:nvSpPr>
            <p:spPr>
              <a:xfrm>
                <a:off x="2352101" y="4712417"/>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388CABF-01F6-30A4-BB2F-346FD76D231D}"/>
                  </a:ext>
                </a:extLst>
              </p:cNvPr>
              <p:cNvSpPr/>
              <p:nvPr/>
            </p:nvSpPr>
            <p:spPr>
              <a:xfrm>
                <a:off x="2086361" y="4288143"/>
                <a:ext cx="192505" cy="20211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DF05867-1861-83CC-FA92-F3194EED1C5A}"/>
                  </a:ext>
                </a:extLst>
              </p:cNvPr>
              <p:cNvSpPr/>
              <p:nvPr/>
            </p:nvSpPr>
            <p:spPr>
              <a:xfrm>
                <a:off x="3023611" y="46350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F643C8-F27B-DBD8-AF9E-BB626A352BE0}"/>
                  </a:ext>
                </a:extLst>
              </p:cNvPr>
              <p:cNvSpPr/>
              <p:nvPr/>
            </p:nvSpPr>
            <p:spPr>
              <a:xfrm>
                <a:off x="3176011" y="4787445"/>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E29E105-76BE-BE43-DEC4-9E3DA3029C76}"/>
                  </a:ext>
                </a:extLst>
              </p:cNvPr>
              <p:cNvSpPr/>
              <p:nvPr/>
            </p:nvSpPr>
            <p:spPr>
              <a:xfrm>
                <a:off x="2816898" y="504275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05FF39C-E946-879C-AD0F-9F85CAAE980A}"/>
                  </a:ext>
                </a:extLst>
              </p:cNvPr>
              <p:cNvSpPr/>
              <p:nvPr/>
            </p:nvSpPr>
            <p:spPr>
              <a:xfrm>
                <a:off x="3095581" y="5077988"/>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4DF20F-148F-99A7-5B5F-5443E01C419C}"/>
                  </a:ext>
                </a:extLst>
              </p:cNvPr>
              <p:cNvSpPr/>
              <p:nvPr/>
            </p:nvSpPr>
            <p:spPr>
              <a:xfrm>
                <a:off x="2774958" y="4716344"/>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9EFB970-DC2F-9D36-2FDF-29C34C3FB6A3}"/>
                  </a:ext>
                </a:extLst>
              </p:cNvPr>
              <p:cNvSpPr/>
              <p:nvPr/>
            </p:nvSpPr>
            <p:spPr>
              <a:xfrm>
                <a:off x="3341428" y="445156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15DACF1-6087-721D-F2AE-133B81333DA7}"/>
                  </a:ext>
                </a:extLst>
              </p:cNvPr>
              <p:cNvSpPr/>
              <p:nvPr/>
            </p:nvSpPr>
            <p:spPr>
              <a:xfrm>
                <a:off x="2914088" y="4331081"/>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EC54F63-0588-6792-B47D-5390BCE797A6}"/>
                  </a:ext>
                </a:extLst>
              </p:cNvPr>
              <p:cNvSpPr/>
              <p:nvPr/>
            </p:nvSpPr>
            <p:spPr>
              <a:xfrm>
                <a:off x="2421512" y="4148919"/>
                <a:ext cx="192505" cy="20211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DAFD82D-5DA2-DFFF-0863-67CFAC7C36EF}"/>
                  </a:ext>
                </a:extLst>
              </p:cNvPr>
              <p:cNvSpPr/>
              <p:nvPr/>
            </p:nvSpPr>
            <p:spPr>
              <a:xfrm>
                <a:off x="2954193" y="5576653"/>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4C9932F-D894-08E2-97E8-D48B18743C1B}"/>
                  </a:ext>
                </a:extLst>
              </p:cNvPr>
              <p:cNvSpPr/>
              <p:nvPr/>
            </p:nvSpPr>
            <p:spPr>
              <a:xfrm>
                <a:off x="3054418" y="5805156"/>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1E4B42D-32A7-50C5-1987-EAE265BD9B8D}"/>
                  </a:ext>
                </a:extLst>
              </p:cNvPr>
              <p:cNvSpPr/>
              <p:nvPr/>
            </p:nvSpPr>
            <p:spPr>
              <a:xfrm>
                <a:off x="2751685" y="611846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18B1DB-6E31-57D0-C780-0BBA5C313544}"/>
                  </a:ext>
                </a:extLst>
              </p:cNvPr>
              <p:cNvSpPr/>
              <p:nvPr/>
            </p:nvSpPr>
            <p:spPr>
              <a:xfrm>
                <a:off x="3030368" y="615369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5E69F87-A854-11F8-298B-EA4BE8BE5F61}"/>
                  </a:ext>
                </a:extLst>
              </p:cNvPr>
              <p:cNvSpPr/>
              <p:nvPr/>
            </p:nvSpPr>
            <p:spPr>
              <a:xfrm>
                <a:off x="2653365" y="5734055"/>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2D1496D-49F5-32E5-35A5-B0903A596B03}"/>
                  </a:ext>
                </a:extLst>
              </p:cNvPr>
              <p:cNvSpPr/>
              <p:nvPr/>
            </p:nvSpPr>
            <p:spPr>
              <a:xfrm>
                <a:off x="3219835" y="5469280"/>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5C875F9-8317-B551-EFC0-D6C7CC945310}"/>
                  </a:ext>
                </a:extLst>
              </p:cNvPr>
              <p:cNvSpPr/>
              <p:nvPr/>
            </p:nvSpPr>
            <p:spPr>
              <a:xfrm>
                <a:off x="2792495" y="5348792"/>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AAE28885-DFA9-2C17-0E17-369DCBAAF694}"/>
                  </a:ext>
                </a:extLst>
              </p:cNvPr>
              <p:cNvSpPr/>
              <p:nvPr/>
            </p:nvSpPr>
            <p:spPr>
              <a:xfrm>
                <a:off x="3316087" y="6014469"/>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E20B69A-0EEF-250B-A399-88382AC73BFC}"/>
                  </a:ext>
                </a:extLst>
              </p:cNvPr>
              <p:cNvSpPr/>
              <p:nvPr/>
            </p:nvSpPr>
            <p:spPr>
              <a:xfrm>
                <a:off x="1797128" y="57104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116725B-EC39-209A-58FE-C92FC55AFA25}"/>
                  </a:ext>
                </a:extLst>
              </p:cNvPr>
              <p:cNvSpPr/>
              <p:nvPr/>
            </p:nvSpPr>
            <p:spPr>
              <a:xfrm>
                <a:off x="1949528" y="5862813"/>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AE5CE20D-91A6-0DA4-A367-6719A4039159}"/>
                  </a:ext>
                </a:extLst>
              </p:cNvPr>
              <p:cNvSpPr/>
              <p:nvPr/>
            </p:nvSpPr>
            <p:spPr>
              <a:xfrm>
                <a:off x="1590415" y="611812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A47A15ED-FB94-7C74-4E22-F7E6504596F0}"/>
                  </a:ext>
                </a:extLst>
              </p:cNvPr>
              <p:cNvSpPr/>
              <p:nvPr/>
            </p:nvSpPr>
            <p:spPr>
              <a:xfrm>
                <a:off x="1869098" y="615335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8A7E279-7EB9-E234-7A04-E7D6A942D719}"/>
                  </a:ext>
                </a:extLst>
              </p:cNvPr>
              <p:cNvSpPr/>
              <p:nvPr/>
            </p:nvSpPr>
            <p:spPr>
              <a:xfrm>
                <a:off x="1548475" y="5791712"/>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E6ED894-6A60-7ED2-D492-66BBDE0BEB11}"/>
                  </a:ext>
                </a:extLst>
              </p:cNvPr>
              <p:cNvSpPr/>
              <p:nvPr/>
            </p:nvSpPr>
            <p:spPr>
              <a:xfrm>
                <a:off x="2114945" y="5526937"/>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6267244-F448-A399-96E4-EFF951211E97}"/>
                  </a:ext>
                </a:extLst>
              </p:cNvPr>
              <p:cNvSpPr/>
              <p:nvPr/>
            </p:nvSpPr>
            <p:spPr>
              <a:xfrm>
                <a:off x="1687605" y="5406449"/>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E5865C7-8AE3-FF35-3FEB-3CB9BACC39B1}"/>
                  </a:ext>
                </a:extLst>
              </p:cNvPr>
              <p:cNvSpPr/>
              <p:nvPr/>
            </p:nvSpPr>
            <p:spPr>
              <a:xfrm>
                <a:off x="2211197" y="6072126"/>
                <a:ext cx="192505" cy="2021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FFD9695C-4683-9CBB-F3CB-FEF6F2B54FE4}"/>
                  </a:ext>
                </a:extLst>
              </p:cNvPr>
              <p:cNvSpPr/>
              <p:nvPr/>
            </p:nvSpPr>
            <p:spPr>
              <a:xfrm>
                <a:off x="2399846" y="5324821"/>
                <a:ext cx="192505" cy="20211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0" name="Rectangle 149">
              <a:extLst>
                <a:ext uri="{FF2B5EF4-FFF2-40B4-BE49-F238E27FC236}">
                  <a16:creationId xmlns:a16="http://schemas.microsoft.com/office/drawing/2014/main" id="{89A16754-F56B-466C-8663-8B4A78232092}"/>
                </a:ext>
              </a:extLst>
            </p:cNvPr>
            <p:cNvSpPr/>
            <p:nvPr/>
          </p:nvSpPr>
          <p:spPr>
            <a:xfrm>
              <a:off x="1964404" y="4630312"/>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5D9C5E46-3D3F-8E63-8EC4-9A5CC957F5B9}"/>
                </a:ext>
              </a:extLst>
            </p:cNvPr>
            <p:cNvSpPr/>
            <p:nvPr/>
          </p:nvSpPr>
          <p:spPr>
            <a:xfrm>
              <a:off x="2635406" y="5584195"/>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0255A96C-F14C-EEDC-4611-82348A4C0F18}"/>
                </a:ext>
              </a:extLst>
            </p:cNvPr>
            <p:cNvSpPr/>
            <p:nvPr/>
          </p:nvSpPr>
          <p:spPr>
            <a:xfrm>
              <a:off x="2010683" y="5393160"/>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482AA7B6-D862-B5E3-8641-1B63D9884BE5}"/>
              </a:ext>
            </a:extLst>
          </p:cNvPr>
          <p:cNvGrpSpPr/>
          <p:nvPr/>
        </p:nvGrpSpPr>
        <p:grpSpPr>
          <a:xfrm>
            <a:off x="4551690" y="4431093"/>
            <a:ext cx="1815073" cy="1821452"/>
            <a:chOff x="4259378" y="4444722"/>
            <a:chExt cx="1815073" cy="1821452"/>
          </a:xfrm>
        </p:grpSpPr>
        <p:sp>
          <p:nvSpPr>
            <p:cNvPr id="89" name="Oval 88">
              <a:extLst>
                <a:ext uri="{FF2B5EF4-FFF2-40B4-BE49-F238E27FC236}">
                  <a16:creationId xmlns:a16="http://schemas.microsoft.com/office/drawing/2014/main" id="{D5C6B1E9-124D-D62C-7E36-106ED13753D6}"/>
                </a:ext>
              </a:extLst>
            </p:cNvPr>
            <p:cNvSpPr/>
            <p:nvPr/>
          </p:nvSpPr>
          <p:spPr>
            <a:xfrm>
              <a:off x="4259378" y="47142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2C0DA6A-B004-7250-06CC-2DAA5AE227A9}"/>
                </a:ext>
              </a:extLst>
            </p:cNvPr>
            <p:cNvSpPr/>
            <p:nvPr/>
          </p:nvSpPr>
          <p:spPr>
            <a:xfrm>
              <a:off x="4299601" y="5074031"/>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F20603F-6FF5-56E2-A3DA-1B6FCFD8CBAC}"/>
                </a:ext>
              </a:extLst>
            </p:cNvPr>
            <p:cNvSpPr/>
            <p:nvPr/>
          </p:nvSpPr>
          <p:spPr>
            <a:xfrm>
              <a:off x="4584773" y="464695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2E4979BB-F85F-99E2-0EB3-9C163FDDF72D}"/>
                </a:ext>
              </a:extLst>
            </p:cNvPr>
            <p:cNvSpPr/>
            <p:nvPr/>
          </p:nvSpPr>
          <p:spPr>
            <a:xfrm>
              <a:off x="4797710" y="510946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71D6B1-0176-710F-DF82-ED916DF2511D}"/>
                </a:ext>
              </a:extLst>
            </p:cNvPr>
            <p:cNvSpPr/>
            <p:nvPr/>
          </p:nvSpPr>
          <p:spPr>
            <a:xfrm>
              <a:off x="5593643" y="453363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F2540C1-677E-DE40-D265-C6D0C3ABC30B}"/>
                </a:ext>
              </a:extLst>
            </p:cNvPr>
            <p:cNvSpPr/>
            <p:nvPr/>
          </p:nvSpPr>
          <p:spPr>
            <a:xfrm>
              <a:off x="4735433" y="4444722"/>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8913B5B-7377-9D74-3D0F-9175DFF68C21}"/>
                </a:ext>
              </a:extLst>
            </p:cNvPr>
            <p:cNvSpPr/>
            <p:nvPr/>
          </p:nvSpPr>
          <p:spPr>
            <a:xfrm>
              <a:off x="4830409" y="4855791"/>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E7CF73C-FEE7-5654-B9AE-D58D7E4A0B4B}"/>
                </a:ext>
              </a:extLst>
            </p:cNvPr>
            <p:cNvSpPr/>
            <p:nvPr/>
          </p:nvSpPr>
          <p:spPr>
            <a:xfrm>
              <a:off x="5662038" y="4861044"/>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DEE5387-26E9-1434-A624-AE2F5B8E03C1}"/>
                </a:ext>
              </a:extLst>
            </p:cNvPr>
            <p:cNvSpPr/>
            <p:nvPr/>
          </p:nvSpPr>
          <p:spPr>
            <a:xfrm>
              <a:off x="5356659" y="50739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31E2F29-9540-F4EF-9EBC-052F7161884D}"/>
                </a:ext>
              </a:extLst>
            </p:cNvPr>
            <p:cNvSpPr/>
            <p:nvPr/>
          </p:nvSpPr>
          <p:spPr>
            <a:xfrm>
              <a:off x="4297808" y="533726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BEAE070-7611-A208-73EC-A059B3648AB7}"/>
                </a:ext>
              </a:extLst>
            </p:cNvPr>
            <p:cNvSpPr/>
            <p:nvPr/>
          </p:nvSpPr>
          <p:spPr>
            <a:xfrm>
              <a:off x="4342982" y="5690822"/>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00621E5-56BB-18E4-43FA-2FD7D23D503C}"/>
                </a:ext>
              </a:extLst>
            </p:cNvPr>
            <p:cNvSpPr/>
            <p:nvPr/>
          </p:nvSpPr>
          <p:spPr>
            <a:xfrm>
              <a:off x="5812061" y="445802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368E32B-2C0B-60AC-FF5E-280653579B4D}"/>
                </a:ext>
              </a:extLst>
            </p:cNvPr>
            <p:cNvSpPr/>
            <p:nvPr/>
          </p:nvSpPr>
          <p:spPr>
            <a:xfrm>
              <a:off x="4336964" y="449307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B1F68785-C759-7DDF-F244-19A6BFCCE40D}"/>
                </a:ext>
              </a:extLst>
            </p:cNvPr>
            <p:cNvSpPr/>
            <p:nvPr/>
          </p:nvSpPr>
          <p:spPr>
            <a:xfrm>
              <a:off x="5884553" y="503557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11C12A1-A27A-C282-210B-15C6239E8E77}"/>
                </a:ext>
              </a:extLst>
            </p:cNvPr>
            <p:cNvSpPr/>
            <p:nvPr/>
          </p:nvSpPr>
          <p:spPr>
            <a:xfrm>
              <a:off x="4681569" y="531591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6335BED-9B46-03CE-59E9-6F6E596B8AD6}"/>
                </a:ext>
              </a:extLst>
            </p:cNvPr>
            <p:cNvSpPr/>
            <p:nvPr/>
          </p:nvSpPr>
          <p:spPr>
            <a:xfrm>
              <a:off x="5558639" y="570961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B899E15-7E5E-2130-9DFD-CA1750956419}"/>
                </a:ext>
              </a:extLst>
            </p:cNvPr>
            <p:cNvSpPr/>
            <p:nvPr/>
          </p:nvSpPr>
          <p:spPr>
            <a:xfrm>
              <a:off x="5301204" y="597085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7DB2A7F-A50B-690C-08B7-647A265F7DA3}"/>
                </a:ext>
              </a:extLst>
            </p:cNvPr>
            <p:cNvSpPr/>
            <p:nvPr/>
          </p:nvSpPr>
          <p:spPr>
            <a:xfrm>
              <a:off x="5538188" y="600022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19BC7D9-5B7C-A62A-E104-00AE8CBC86D5}"/>
                </a:ext>
              </a:extLst>
            </p:cNvPr>
            <p:cNvSpPr/>
            <p:nvPr/>
          </p:nvSpPr>
          <p:spPr>
            <a:xfrm>
              <a:off x="4483725" y="5337262"/>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A42B104-E185-D6AF-B1CF-7015A7D0BF36}"/>
                </a:ext>
              </a:extLst>
            </p:cNvPr>
            <p:cNvSpPr/>
            <p:nvPr/>
          </p:nvSpPr>
          <p:spPr>
            <a:xfrm>
              <a:off x="5722166" y="5193447"/>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6254913-E82F-09A5-8CF0-A55012CEFC37}"/>
                </a:ext>
              </a:extLst>
            </p:cNvPr>
            <p:cNvSpPr/>
            <p:nvPr/>
          </p:nvSpPr>
          <p:spPr>
            <a:xfrm>
              <a:off x="5335908" y="5329099"/>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B1F53410-AB13-E978-E5AE-D15C705ACE9E}"/>
                </a:ext>
              </a:extLst>
            </p:cNvPr>
            <p:cNvSpPr/>
            <p:nvPr/>
          </p:nvSpPr>
          <p:spPr>
            <a:xfrm>
              <a:off x="4454833" y="446634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DBB7C4A-8E5D-1E2D-5C33-5883F8078EA1}"/>
                </a:ext>
              </a:extLst>
            </p:cNvPr>
            <p:cNvSpPr/>
            <p:nvPr/>
          </p:nvSpPr>
          <p:spPr>
            <a:xfrm>
              <a:off x="5383654" y="529142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F875D1B-3780-6194-9DA5-71B7B4692C02}"/>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9B22CC0F-EABA-08DB-8351-CF539D8870FF}"/>
                </a:ext>
              </a:extLst>
            </p:cNvPr>
            <p:cNvSpPr/>
            <p:nvPr/>
          </p:nvSpPr>
          <p:spPr>
            <a:xfrm>
              <a:off x="4313696" y="597057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D9130376-8FFB-1891-6FA0-534434198CB3}"/>
                </a:ext>
              </a:extLst>
            </p:cNvPr>
            <p:cNvSpPr/>
            <p:nvPr/>
          </p:nvSpPr>
          <p:spPr>
            <a:xfrm>
              <a:off x="5427475" y="58185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9CE1D7FC-E6C7-E1B1-9050-5358F3E99065}"/>
                </a:ext>
              </a:extLst>
            </p:cNvPr>
            <p:cNvSpPr/>
            <p:nvPr/>
          </p:nvSpPr>
          <p:spPr>
            <a:xfrm>
              <a:off x="5703170" y="475356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48531E6-AA34-631D-52A2-16E16860AADC}"/>
                </a:ext>
              </a:extLst>
            </p:cNvPr>
            <p:cNvSpPr/>
            <p:nvPr/>
          </p:nvSpPr>
          <p:spPr>
            <a:xfrm>
              <a:off x="4906218" y="45792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D9E2DA9-B12F-AA6F-4010-449DF12CB420}"/>
                </a:ext>
              </a:extLst>
            </p:cNvPr>
            <p:cNvSpPr/>
            <p:nvPr/>
          </p:nvSpPr>
          <p:spPr>
            <a:xfrm>
              <a:off x="4324827" y="493097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B569091-FE45-F74E-EA14-A03452C8F2C4}"/>
                </a:ext>
              </a:extLst>
            </p:cNvPr>
            <p:cNvSpPr/>
            <p:nvPr/>
          </p:nvSpPr>
          <p:spPr>
            <a:xfrm>
              <a:off x="5078173" y="5329099"/>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398F2BE-E0F7-4931-BC8E-F32D7024D4C9}"/>
                </a:ext>
              </a:extLst>
            </p:cNvPr>
            <p:cNvSpPr/>
            <p:nvPr/>
          </p:nvSpPr>
          <p:spPr>
            <a:xfrm>
              <a:off x="4388974" y="48412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10AD11A-F211-4AEF-4024-020EDA31A6BB}"/>
                </a:ext>
              </a:extLst>
            </p:cNvPr>
            <p:cNvSpPr/>
            <p:nvPr/>
          </p:nvSpPr>
          <p:spPr>
            <a:xfrm>
              <a:off x="4413747" y="589423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68513B5C-3742-6710-4F1C-D5748BDBA9DD}"/>
                </a:ext>
              </a:extLst>
            </p:cNvPr>
            <p:cNvSpPr/>
            <p:nvPr/>
          </p:nvSpPr>
          <p:spPr>
            <a:xfrm rot="6434577">
              <a:off x="4998992" y="5254876"/>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CA5A8E29-7182-B887-7719-92348FAD6CFB}"/>
                </a:ext>
              </a:extLst>
            </p:cNvPr>
            <p:cNvSpPr/>
            <p:nvPr/>
          </p:nvSpPr>
          <p:spPr>
            <a:xfrm>
              <a:off x="5675493" y="5748094"/>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1B9B1B8F-1B3F-C8FC-EC79-18618528D000}"/>
                </a:ext>
              </a:extLst>
            </p:cNvPr>
            <p:cNvSpPr/>
            <p:nvPr/>
          </p:nvSpPr>
          <p:spPr>
            <a:xfrm>
              <a:off x="4879560" y="6038808"/>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56527ADE-407D-27EA-706E-0742DA821762}"/>
                </a:ext>
              </a:extLst>
            </p:cNvPr>
            <p:cNvSpPr/>
            <p:nvPr/>
          </p:nvSpPr>
          <p:spPr>
            <a:xfrm>
              <a:off x="5465504" y="5274875"/>
              <a:ext cx="163700" cy="1685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2CD09BF2-1A60-950A-685F-2A8A5DAFCDFB}"/>
                </a:ext>
              </a:extLst>
            </p:cNvPr>
            <p:cNvSpPr/>
            <p:nvPr/>
          </p:nvSpPr>
          <p:spPr>
            <a:xfrm>
              <a:off x="5265807" y="5516300"/>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D140936-2751-0D94-E3EF-92049A5B3F45}"/>
                </a:ext>
              </a:extLst>
            </p:cNvPr>
            <p:cNvSpPr/>
            <p:nvPr/>
          </p:nvSpPr>
          <p:spPr>
            <a:xfrm>
              <a:off x="4709799" y="5132057"/>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FE138B8-B42C-9B15-6191-188B67FF7DED}"/>
                </a:ext>
              </a:extLst>
            </p:cNvPr>
            <p:cNvSpPr/>
            <p:nvPr/>
          </p:nvSpPr>
          <p:spPr>
            <a:xfrm>
              <a:off x="4677890" y="5818745"/>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D367952-BA1B-A502-0F31-7E5F2483FAF8}"/>
                </a:ext>
              </a:extLst>
            </p:cNvPr>
            <p:cNvSpPr/>
            <p:nvPr/>
          </p:nvSpPr>
          <p:spPr>
            <a:xfrm>
              <a:off x="5744960" y="6097519"/>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C12AB8A-A22E-80E5-FB9B-1012E228E356}"/>
                </a:ext>
              </a:extLst>
            </p:cNvPr>
            <p:cNvSpPr/>
            <p:nvPr/>
          </p:nvSpPr>
          <p:spPr>
            <a:xfrm>
              <a:off x="5314035" y="474663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AB6C725B-1AA3-CC31-1FF3-0308D888D45A}"/>
                </a:ext>
              </a:extLst>
            </p:cNvPr>
            <p:cNvSpPr/>
            <p:nvPr/>
          </p:nvSpPr>
          <p:spPr>
            <a:xfrm>
              <a:off x="5709430" y="540017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12AFBD58-9CF4-CF94-A22E-6C76E68C9031}"/>
                </a:ext>
              </a:extLst>
            </p:cNvPr>
            <p:cNvSpPr/>
            <p:nvPr/>
          </p:nvSpPr>
          <p:spPr>
            <a:xfrm>
              <a:off x="5568903" y="4607596"/>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434A602-5FC7-BF4F-01A5-75D06642FC40}"/>
                </a:ext>
              </a:extLst>
            </p:cNvPr>
            <p:cNvSpPr/>
            <p:nvPr/>
          </p:nvSpPr>
          <p:spPr>
            <a:xfrm>
              <a:off x="5150032" y="4455708"/>
              <a:ext cx="163700" cy="16852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402D310-4F80-A7D4-802D-9123993C99FC}"/>
                </a:ext>
              </a:extLst>
            </p:cNvPr>
            <p:cNvSpPr/>
            <p:nvPr/>
          </p:nvSpPr>
          <p:spPr>
            <a:xfrm>
              <a:off x="5550260" y="477790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93A32D9-AD80-DE77-9D1F-EFC612FA3989}"/>
                </a:ext>
              </a:extLst>
            </p:cNvPr>
            <p:cNvSpPr/>
            <p:nvPr/>
          </p:nvSpPr>
          <p:spPr>
            <a:xfrm>
              <a:off x="4584773" y="602669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FED95F9-6760-C989-FA4B-7FBA936FF8E3}"/>
                </a:ext>
              </a:extLst>
            </p:cNvPr>
            <p:cNvSpPr/>
            <p:nvPr/>
          </p:nvSpPr>
          <p:spPr>
            <a:xfrm>
              <a:off x="5049585" y="561697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7C52279-6C16-3918-6C1F-C3151D71830E}"/>
                </a:ext>
              </a:extLst>
            </p:cNvPr>
            <p:cNvSpPr/>
            <p:nvPr/>
          </p:nvSpPr>
          <p:spPr>
            <a:xfrm>
              <a:off x="5310260" y="4548930"/>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9060288-D701-3873-EE58-7607AFE3A64D}"/>
                </a:ext>
              </a:extLst>
            </p:cNvPr>
            <p:cNvSpPr/>
            <p:nvPr/>
          </p:nvSpPr>
          <p:spPr>
            <a:xfrm>
              <a:off x="5011887" y="4969833"/>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C0E8B7CD-2E3F-A962-F672-050A968FE97F}"/>
                </a:ext>
              </a:extLst>
            </p:cNvPr>
            <p:cNvSpPr/>
            <p:nvPr/>
          </p:nvSpPr>
          <p:spPr>
            <a:xfrm>
              <a:off x="5828901" y="555663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33E3C2C7-A7D2-7626-8506-D910E0E66100}"/>
                </a:ext>
              </a:extLst>
            </p:cNvPr>
            <p:cNvSpPr/>
            <p:nvPr/>
          </p:nvSpPr>
          <p:spPr>
            <a:xfrm>
              <a:off x="5251747" y="4902005"/>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23A0BADD-52E9-5DE2-C0EB-26AB0FC27FAF}"/>
                </a:ext>
              </a:extLst>
            </p:cNvPr>
            <p:cNvSpPr/>
            <p:nvPr/>
          </p:nvSpPr>
          <p:spPr>
            <a:xfrm>
              <a:off x="5910751" y="6011218"/>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65C5B2D1-CD00-6412-4D48-E8518A3D76DA}"/>
                </a:ext>
              </a:extLst>
            </p:cNvPr>
            <p:cNvSpPr/>
            <p:nvPr/>
          </p:nvSpPr>
          <p:spPr>
            <a:xfrm>
              <a:off x="4619075" y="575769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8EEB9CD-C3BF-93D5-5CF2-EFBD0756D6AE}"/>
                </a:ext>
              </a:extLst>
            </p:cNvPr>
            <p:cNvSpPr/>
            <p:nvPr/>
          </p:nvSpPr>
          <p:spPr>
            <a:xfrm>
              <a:off x="5251747" y="5481034"/>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42686E18-71D0-2CC3-1282-B2ED871E0E68}"/>
                </a:ext>
              </a:extLst>
            </p:cNvPr>
            <p:cNvSpPr/>
            <p:nvPr/>
          </p:nvSpPr>
          <p:spPr>
            <a:xfrm>
              <a:off x="4443292" y="6097648"/>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0C840DF8-312F-91A6-ED67-72AD9843B0F4}"/>
                </a:ext>
              </a:extLst>
            </p:cNvPr>
            <p:cNvSpPr/>
            <p:nvPr/>
          </p:nvSpPr>
          <p:spPr>
            <a:xfrm>
              <a:off x="4635503" y="4694117"/>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A93F1197-A426-B476-5F87-FE50A1E80C18}"/>
                </a:ext>
              </a:extLst>
            </p:cNvPr>
            <p:cNvSpPr/>
            <p:nvPr/>
          </p:nvSpPr>
          <p:spPr>
            <a:xfrm>
              <a:off x="5101102" y="5985885"/>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8381CB2D-6BB2-E141-7CCA-CD43727CD59D}"/>
                </a:ext>
              </a:extLst>
            </p:cNvPr>
            <p:cNvSpPr/>
            <p:nvPr/>
          </p:nvSpPr>
          <p:spPr>
            <a:xfrm>
              <a:off x="4889337" y="5604710"/>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FDB1B4E5-498F-56A4-45B4-E5B460D42C3C}"/>
                </a:ext>
              </a:extLst>
            </p:cNvPr>
            <p:cNvSpPr/>
            <p:nvPr/>
          </p:nvSpPr>
          <p:spPr>
            <a:xfrm>
              <a:off x="4525940" y="5504246"/>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20A69BA5-D15E-C590-7FCA-D26EF6F0B8D2}"/>
                </a:ext>
              </a:extLst>
            </p:cNvPr>
            <p:cNvSpPr/>
            <p:nvPr/>
          </p:nvSpPr>
          <p:spPr>
            <a:xfrm>
              <a:off x="5713960" y="5777291"/>
              <a:ext cx="163700" cy="168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ED541CD-CBEE-2E26-543F-FA66E084B6EC}"/>
                </a:ext>
              </a:extLst>
            </p:cNvPr>
            <p:cNvSpPr/>
            <p:nvPr/>
          </p:nvSpPr>
          <p:spPr>
            <a:xfrm>
              <a:off x="4537057" y="4895631"/>
              <a:ext cx="163700" cy="16852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82FE59FB-41F5-77B5-1E3F-9758301B424E}"/>
                </a:ext>
              </a:extLst>
            </p:cNvPr>
            <p:cNvSpPr/>
            <p:nvPr/>
          </p:nvSpPr>
          <p:spPr>
            <a:xfrm>
              <a:off x="4525142" y="4752934"/>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7BC1813E-72E6-24A5-BC45-E5EA6B58C816}"/>
                </a:ext>
              </a:extLst>
            </p:cNvPr>
            <p:cNvSpPr/>
            <p:nvPr/>
          </p:nvSpPr>
          <p:spPr>
            <a:xfrm>
              <a:off x="5447326" y="5553577"/>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9D7F81C9-3B02-9E22-286B-DD4FF1B43831}"/>
                </a:ext>
              </a:extLst>
            </p:cNvPr>
            <p:cNvSpPr/>
            <p:nvPr/>
          </p:nvSpPr>
          <p:spPr>
            <a:xfrm>
              <a:off x="4776034" y="5384566"/>
              <a:ext cx="372017" cy="39925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5" name="TextBox 164">
            <a:extLst>
              <a:ext uri="{FF2B5EF4-FFF2-40B4-BE49-F238E27FC236}">
                <a16:creationId xmlns:a16="http://schemas.microsoft.com/office/drawing/2014/main" id="{CD66C815-C8FB-7AA4-8AEC-3B273A7C5778}"/>
              </a:ext>
            </a:extLst>
          </p:cNvPr>
          <p:cNvSpPr txBox="1"/>
          <p:nvPr/>
        </p:nvSpPr>
        <p:spPr>
          <a:xfrm>
            <a:off x="6204247" y="5438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6" name="TextBox 165">
            <a:extLst>
              <a:ext uri="{FF2B5EF4-FFF2-40B4-BE49-F238E27FC236}">
                <a16:creationId xmlns:a16="http://schemas.microsoft.com/office/drawing/2014/main" id="{4B8E8982-6C4D-6CEC-05D7-63FABFB250EC}"/>
              </a:ext>
            </a:extLst>
          </p:cNvPr>
          <p:cNvSpPr txBox="1"/>
          <p:nvPr/>
        </p:nvSpPr>
        <p:spPr>
          <a:xfrm>
            <a:off x="3085376" y="5491602"/>
            <a:ext cx="214802" cy="492443"/>
          </a:xfrm>
          <a:prstGeom prst="rect">
            <a:avLst/>
          </a:prstGeom>
          <a:noFill/>
        </p:spPr>
        <p:txBody>
          <a:bodyPr wrap="none" lIns="0" tIns="0" rIns="0" bIns="0" rtlCol="0">
            <a:spAutoFit/>
          </a:bodyPr>
          <a:lstStyle/>
          <a:p>
            <a:r>
              <a:rPr lang="en-US" sz="3200" dirty="0">
                <a:latin typeface="Times New Roman" panose="02020603050405020304" pitchFamily="18" charset="0"/>
                <a:cs typeface="Times New Roman" panose="02020603050405020304" pitchFamily="18" charset="0"/>
              </a:rPr>
              <a:t>α</a:t>
            </a:r>
          </a:p>
        </p:txBody>
      </p:sp>
      <p:sp>
        <p:nvSpPr>
          <p:cNvPr id="168" name="Rectangle 167">
            <a:extLst>
              <a:ext uri="{FF2B5EF4-FFF2-40B4-BE49-F238E27FC236}">
                <a16:creationId xmlns:a16="http://schemas.microsoft.com/office/drawing/2014/main" id="{CE5CA065-A6DE-FC56-EF63-B3C3BF6C6C12}"/>
              </a:ext>
            </a:extLst>
          </p:cNvPr>
          <p:cNvSpPr/>
          <p:nvPr/>
        </p:nvSpPr>
        <p:spPr>
          <a:xfrm>
            <a:off x="4506015" y="4351449"/>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666C6A6-86D4-5DE6-574B-58D4F7D259AE}"/>
              </a:ext>
            </a:extLst>
          </p:cNvPr>
          <p:cNvSpPr txBox="1"/>
          <p:nvPr/>
        </p:nvSpPr>
        <p:spPr>
          <a:xfrm>
            <a:off x="6653953" y="4926425"/>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sp>
        <p:nvSpPr>
          <p:cNvPr id="170" name="Rectangle 169">
            <a:extLst>
              <a:ext uri="{FF2B5EF4-FFF2-40B4-BE49-F238E27FC236}">
                <a16:creationId xmlns:a16="http://schemas.microsoft.com/office/drawing/2014/main" id="{F87F29B1-7AF8-085A-9155-0385501CD14C}"/>
              </a:ext>
            </a:extLst>
          </p:cNvPr>
          <p:cNvSpPr/>
          <p:nvPr/>
        </p:nvSpPr>
        <p:spPr>
          <a:xfrm>
            <a:off x="1480638" y="4370057"/>
            <a:ext cx="2008280" cy="19337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129C95B0-FD41-6933-32FC-46C385A64F03}"/>
              </a:ext>
            </a:extLst>
          </p:cNvPr>
          <p:cNvSpPr txBox="1"/>
          <p:nvPr/>
        </p:nvSpPr>
        <p:spPr>
          <a:xfrm>
            <a:off x="3591780" y="4858202"/>
            <a:ext cx="181140" cy="492443"/>
          </a:xfrm>
          <a:prstGeom prst="rect">
            <a:avLst/>
          </a:prstGeom>
          <a:noFill/>
        </p:spPr>
        <p:txBody>
          <a:bodyPr wrap="none" lIns="0" tIns="0" rIns="0" bIns="0" rtlCol="0">
            <a:spAutoFit/>
          </a:bodyPr>
          <a:lstStyle/>
          <a:p>
            <a:r>
              <a:rPr lang="el-GR" sz="3200" dirty="0">
                <a:latin typeface="Times New Roman" panose="02020603050405020304" pitchFamily="18" charset="0"/>
                <a:cs typeface="Times New Roman" panose="02020603050405020304" pitchFamily="18" charset="0"/>
              </a:rPr>
              <a:t>γ</a:t>
            </a:r>
            <a:endParaRPr lang="en-US" sz="3200" dirty="0">
              <a:latin typeface="Times New Roman" panose="02020603050405020304" pitchFamily="18" charset="0"/>
              <a:cs typeface="Times New Roman" panose="02020603050405020304" pitchFamily="18" charset="0"/>
            </a:endParaRPr>
          </a:p>
        </p:txBody>
      </p:sp>
      <p:grpSp>
        <p:nvGrpSpPr>
          <p:cNvPr id="172" name="Group 171">
            <a:extLst>
              <a:ext uri="{FF2B5EF4-FFF2-40B4-BE49-F238E27FC236}">
                <a16:creationId xmlns:a16="http://schemas.microsoft.com/office/drawing/2014/main" id="{21B33B16-76B9-AE37-4A73-F05A6E5820F0}"/>
              </a:ext>
            </a:extLst>
          </p:cNvPr>
          <p:cNvGrpSpPr/>
          <p:nvPr/>
        </p:nvGrpSpPr>
        <p:grpSpPr>
          <a:xfrm>
            <a:off x="7656719" y="4601022"/>
            <a:ext cx="3126206" cy="1096609"/>
            <a:chOff x="8332108" y="899160"/>
            <a:chExt cx="3288392" cy="1531620"/>
          </a:xfrm>
        </p:grpSpPr>
        <p:sp>
          <p:nvSpPr>
            <p:cNvPr id="173" name="Rectangle 172">
              <a:extLst>
                <a:ext uri="{FF2B5EF4-FFF2-40B4-BE49-F238E27FC236}">
                  <a16:creationId xmlns:a16="http://schemas.microsoft.com/office/drawing/2014/main" id="{6F629CE8-5B05-2849-012E-88F9FD1F9F2D}"/>
                </a:ext>
              </a:extLst>
            </p:cNvPr>
            <p:cNvSpPr/>
            <p:nvPr/>
          </p:nvSpPr>
          <p:spPr>
            <a:xfrm>
              <a:off x="8332108" y="899160"/>
              <a:ext cx="3288392" cy="1531620"/>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89121B42-9E30-8EEE-B833-CB2D40F5021C}"/>
                </a:ext>
              </a:extLst>
            </p:cNvPr>
            <p:cNvSpPr txBox="1"/>
            <p:nvPr/>
          </p:nvSpPr>
          <p:spPr>
            <a:xfrm>
              <a:off x="8488376" y="1035872"/>
              <a:ext cx="2932197" cy="923330"/>
            </a:xfrm>
            <a:prstGeom prst="rect">
              <a:avLst/>
            </a:prstGeom>
            <a:noFill/>
          </p:spPr>
          <p:txBody>
            <a:bodyPr wrap="square" rtlCol="0">
              <a:spAutoFit/>
            </a:bodyPr>
            <a:lstStyle/>
            <a:p>
              <a:r>
                <a:rPr lang="en-US" dirty="0"/>
                <a:t>The slope of SAR (beta diversity) reflects species spatial </a:t>
              </a:r>
              <a:r>
                <a:rPr lang="en-US" b="1" dirty="0"/>
                <a:t>aggregation</a:t>
              </a:r>
              <a:r>
                <a:rPr lang="en-US" dirty="0"/>
                <a:t>.</a:t>
              </a:r>
            </a:p>
          </p:txBody>
        </p:sp>
      </p:grpSp>
    </p:spTree>
    <p:extLst>
      <p:ext uri="{BB962C8B-B14F-4D97-AF65-F5344CB8AC3E}">
        <p14:creationId xmlns:p14="http://schemas.microsoft.com/office/powerpoint/2010/main" val="375185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545890" cy="338554"/>
          </a:xfrm>
          <a:prstGeom prst="rect">
            <a:avLst/>
          </a:prstGeom>
          <a:noFill/>
        </p:spPr>
        <p:txBody>
          <a:bodyPr wrap="none" rtlCol="0">
            <a:spAutoFit/>
          </a:bodyPr>
          <a:lstStyle/>
          <a:p>
            <a:r>
              <a:rPr lang="en-US" sz="1600" dirty="0"/>
              <a:t>Winter et al. (2009) </a:t>
            </a:r>
            <a:r>
              <a:rPr lang="en-US" sz="1600" i="1" dirty="0"/>
              <a:t>PNAS</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25" name="Picture 724">
            <a:extLst>
              <a:ext uri="{FF2B5EF4-FFF2-40B4-BE49-F238E27FC236}">
                <a16:creationId xmlns:a16="http://schemas.microsoft.com/office/drawing/2014/main" id="{AA80223A-A73F-70C3-3EE7-24BB8B7B0D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08832" y="979601"/>
            <a:ext cx="8232879" cy="1851690"/>
          </a:xfrm>
          <a:prstGeom prst="rect">
            <a:avLst/>
          </a:prstGeom>
        </p:spPr>
      </p:pic>
      <p:pic>
        <p:nvPicPr>
          <p:cNvPr id="727" name="Picture 726">
            <a:extLst>
              <a:ext uri="{FF2B5EF4-FFF2-40B4-BE49-F238E27FC236}">
                <a16:creationId xmlns:a16="http://schemas.microsoft.com/office/drawing/2014/main" id="{BD11AF42-9936-3E84-2FBE-99F6346C0F3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39093" y="3129856"/>
            <a:ext cx="6913655" cy="2622987"/>
          </a:xfrm>
          <a:prstGeom prst="rect">
            <a:avLst/>
          </a:prstGeom>
        </p:spPr>
      </p:pic>
      <p:sp>
        <p:nvSpPr>
          <p:cNvPr id="729" name="Title 728">
            <a:extLst>
              <a:ext uri="{FF2B5EF4-FFF2-40B4-BE49-F238E27FC236}">
                <a16:creationId xmlns:a16="http://schemas.microsoft.com/office/drawing/2014/main" id="{F50AAA8F-7A62-FA98-CEDD-4C390092F6D1}"/>
              </a:ext>
            </a:extLst>
          </p:cNvPr>
          <p:cNvSpPr>
            <a:spLocks noGrp="1"/>
          </p:cNvSpPr>
          <p:nvPr>
            <p:ph type="title"/>
          </p:nvPr>
        </p:nvSpPr>
        <p:spPr/>
        <p:txBody>
          <a:bodyPr/>
          <a:lstStyle/>
          <a:p>
            <a:endParaRPr lang="en-US"/>
          </a:p>
        </p:txBody>
      </p:sp>
      <p:sp>
        <p:nvSpPr>
          <p:cNvPr id="730" name="Title 1">
            <a:extLst>
              <a:ext uri="{FF2B5EF4-FFF2-40B4-BE49-F238E27FC236}">
                <a16:creationId xmlns:a16="http://schemas.microsoft.com/office/drawing/2014/main" id="{69CAB9BA-85AD-C0EE-CB16-335AB8E4F798}"/>
              </a:ext>
            </a:extLst>
          </p:cNvPr>
          <p:cNvSpPr txBox="1">
            <a:spLocks/>
          </p:cNvSpPr>
          <p:nvPr/>
        </p:nvSpPr>
        <p:spPr>
          <a:xfrm>
            <a:off x="0" y="-1"/>
            <a:ext cx="12192000" cy="681037"/>
          </a:xfrm>
          <a:prstGeom prst="rect">
            <a:avLst/>
          </a:prstGeom>
          <a:solidFill>
            <a:schemeClr val="bg1">
              <a:lumMod val="85000"/>
            </a:schemeClr>
          </a:solidFill>
        </p:spPr>
        <p:txBody>
          <a:bodyPr vert="horz" lIns="91440" tIns="45720" rIns="91440" bIns="45720" rtlCol="0" anchor="ctr">
            <a:normAutofit/>
          </a:bodyPr>
          <a:lstStyle>
            <a:lvl1pPr marL="274320" algn="l" defTabSz="914400" rtl="0" eaLnBrk="1" latinLnBrk="0" hangingPunct="1">
              <a:lnSpc>
                <a:spcPct val="90000"/>
              </a:lnSpc>
              <a:spcBef>
                <a:spcPct val="0"/>
              </a:spcBef>
              <a:buNone/>
              <a:defRPr sz="2400" kern="1200">
                <a:solidFill>
                  <a:schemeClr val="tx1"/>
                </a:solidFill>
                <a:latin typeface="+mj-lt"/>
                <a:ea typeface="+mj-ea"/>
                <a:cs typeface="+mj-cs"/>
              </a:defRPr>
            </a:lvl1pPr>
          </a:lstStyle>
          <a:p>
            <a:r>
              <a:rPr lang="en-US"/>
              <a:t>Species </a:t>
            </a:r>
            <a:r>
              <a:rPr lang="en-US" b="1"/>
              <a:t>spreads</a:t>
            </a:r>
            <a:r>
              <a:rPr lang="en-US"/>
              <a:t>, </a:t>
            </a:r>
            <a:r>
              <a:rPr lang="en-US" b="1"/>
              <a:t>invasions, and extinctions </a:t>
            </a:r>
            <a:r>
              <a:rPr lang="en-US"/>
              <a:t>as the driving force of homogenization</a:t>
            </a:r>
            <a:endParaRPr lang="cs-CZ" dirty="0"/>
          </a:p>
        </p:txBody>
      </p:sp>
    </p:spTree>
    <p:extLst>
      <p:ext uri="{BB962C8B-B14F-4D97-AF65-F5344CB8AC3E}">
        <p14:creationId xmlns:p14="http://schemas.microsoft.com/office/powerpoint/2010/main" val="3465482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GB" dirty="0">
                <a:solidFill>
                  <a:schemeClr val="tx1"/>
                </a:solidFill>
              </a:rPr>
              <a:t>Most recent study: Biotic </a:t>
            </a:r>
            <a:r>
              <a:rPr lang="en-GB" b="1" dirty="0">
                <a:solidFill>
                  <a:schemeClr val="tx1"/>
                </a:solidFill>
              </a:rPr>
              <a:t>homogenization</a:t>
            </a:r>
            <a:r>
              <a:rPr lang="en-GB" dirty="0">
                <a:solidFill>
                  <a:schemeClr val="tx1"/>
                </a:solidFill>
              </a:rPr>
              <a:t> as common as </a:t>
            </a:r>
            <a:r>
              <a:rPr lang="en-GB" b="1" dirty="0">
                <a:solidFill>
                  <a:schemeClr val="tx1"/>
                </a:solidFill>
              </a:rPr>
              <a:t>differentiation</a:t>
            </a:r>
            <a:r>
              <a:rPr lang="en-GB" dirty="0">
                <a:solidFill>
                  <a:schemeClr val="tx1"/>
                </a:solidFill>
              </a:rPr>
              <a:t> (or slowing down)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20646089-B9C1-B7C2-F231-A8971983A6E4}"/>
              </a:ext>
            </a:extLst>
          </p:cNvPr>
          <p:cNvSpPr txBox="1"/>
          <p:nvPr/>
        </p:nvSpPr>
        <p:spPr>
          <a:xfrm>
            <a:off x="306994" y="5880261"/>
            <a:ext cx="9677834" cy="646331"/>
          </a:xfrm>
          <a:prstGeom prst="rect">
            <a:avLst/>
          </a:prstGeom>
          <a:noFill/>
        </p:spPr>
        <p:txBody>
          <a:bodyPr wrap="square" rtlCol="0">
            <a:spAutoFit/>
          </a:bodyPr>
          <a:lstStyle/>
          <a:p>
            <a:r>
              <a:rPr lang="en-GB" dirty="0" err="1"/>
              <a:t>Blowes</a:t>
            </a:r>
            <a:r>
              <a:rPr lang="en-GB" dirty="0"/>
              <a:t> et al. (2023) </a:t>
            </a:r>
            <a:r>
              <a:rPr lang="en-GB" i="1" dirty="0" err="1"/>
              <a:t>BioArXiv</a:t>
            </a:r>
            <a:endParaRPr lang="en-GB" i="1" dirty="0"/>
          </a:p>
          <a:p>
            <a:r>
              <a:rPr lang="en-GB" dirty="0" err="1"/>
              <a:t>Carvalhiero</a:t>
            </a:r>
            <a:r>
              <a:rPr lang="en-GB" dirty="0"/>
              <a:t>, </a:t>
            </a:r>
            <a:r>
              <a:rPr lang="en-GB" dirty="0" err="1"/>
              <a:t>Kunin</a:t>
            </a:r>
            <a:r>
              <a:rPr lang="en-GB" dirty="0"/>
              <a:t>, Keil et al. (2013) </a:t>
            </a:r>
            <a:r>
              <a:rPr lang="en-GB" i="1" dirty="0"/>
              <a:t>Ecology Letters</a:t>
            </a:r>
            <a:endParaRPr lang="cs-CZ" i="1" dirty="0"/>
          </a:p>
        </p:txBody>
      </p:sp>
      <p:cxnSp>
        <p:nvCxnSpPr>
          <p:cNvPr id="9" name="Straight Connector 8">
            <a:extLst>
              <a:ext uri="{FF2B5EF4-FFF2-40B4-BE49-F238E27FC236}">
                <a16:creationId xmlns:a16="http://schemas.microsoft.com/office/drawing/2014/main" id="{129A9781-4E8F-A054-08F7-F77F8153E033}"/>
              </a:ext>
            </a:extLst>
          </p:cNvPr>
          <p:cNvCxnSpPr>
            <a:cxnSpLocks/>
          </p:cNvCxnSpPr>
          <p:nvPr/>
        </p:nvCxnSpPr>
        <p:spPr>
          <a:xfrm>
            <a:off x="360214" y="5859982"/>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C7047A3E-0D79-3C42-F729-50690B051F93}"/>
              </a:ext>
            </a:extLst>
          </p:cNvPr>
          <p:cNvGrpSpPr/>
          <p:nvPr/>
        </p:nvGrpSpPr>
        <p:grpSpPr>
          <a:xfrm>
            <a:off x="1312510" y="705374"/>
            <a:ext cx="6116990" cy="4810411"/>
            <a:chOff x="1293460" y="933974"/>
            <a:chExt cx="6116990" cy="4810411"/>
          </a:xfrm>
        </p:grpSpPr>
        <p:pic>
          <p:nvPicPr>
            <p:cNvPr id="13" name="Picture 12">
              <a:extLst>
                <a:ext uri="{FF2B5EF4-FFF2-40B4-BE49-F238E27FC236}">
                  <a16:creationId xmlns:a16="http://schemas.microsoft.com/office/drawing/2014/main" id="{546DA6DE-93FD-8AA3-673C-4F8EB065BE6C}"/>
                </a:ext>
              </a:extLst>
            </p:cNvPr>
            <p:cNvPicPr>
              <a:picLocks noChangeAspect="1"/>
            </p:cNvPicPr>
            <p:nvPr/>
          </p:nvPicPr>
          <p:blipFill rotWithShape="1">
            <a:blip r:embed="rId3">
              <a:extLst>
                <a:ext uri="{28A0092B-C50C-407E-A947-70E740481C1C}">
                  <a14:useLocalDpi xmlns:a14="http://schemas.microsoft.com/office/drawing/2010/main" val="0"/>
                </a:ext>
              </a:extLst>
            </a:blip>
            <a:srcRect r="34498"/>
            <a:stretch/>
          </p:blipFill>
          <p:spPr>
            <a:xfrm>
              <a:off x="1409700" y="933974"/>
              <a:ext cx="6000750" cy="4691399"/>
            </a:xfrm>
            <a:prstGeom prst="rect">
              <a:avLst/>
            </a:prstGeom>
          </p:spPr>
        </p:pic>
        <p:sp>
          <p:nvSpPr>
            <p:cNvPr id="6" name="Rectangle 5">
              <a:extLst>
                <a:ext uri="{FF2B5EF4-FFF2-40B4-BE49-F238E27FC236}">
                  <a16:creationId xmlns:a16="http://schemas.microsoft.com/office/drawing/2014/main" id="{8DF1C6BF-9D16-18A6-C372-D403782D870A}"/>
                </a:ext>
              </a:extLst>
            </p:cNvPr>
            <p:cNvSpPr/>
            <p:nvPr/>
          </p:nvSpPr>
          <p:spPr>
            <a:xfrm rot="16200000">
              <a:off x="-35276" y="3255638"/>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Regional diversity change</a:t>
              </a:r>
            </a:p>
          </p:txBody>
        </p:sp>
        <p:sp>
          <p:nvSpPr>
            <p:cNvPr id="7" name="Rectangle 6">
              <a:extLst>
                <a:ext uri="{FF2B5EF4-FFF2-40B4-BE49-F238E27FC236}">
                  <a16:creationId xmlns:a16="http://schemas.microsoft.com/office/drawing/2014/main" id="{DA6DD311-A4CF-73E2-8058-1135375A390F}"/>
                </a:ext>
              </a:extLst>
            </p:cNvPr>
            <p:cNvSpPr/>
            <p:nvPr/>
          </p:nvSpPr>
          <p:spPr>
            <a:xfrm>
              <a:off x="2660299" y="5397662"/>
              <a:ext cx="3004196" cy="346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Local diversity change</a:t>
              </a:r>
            </a:p>
          </p:txBody>
        </p:sp>
      </p:grpSp>
    </p:spTree>
    <p:extLst>
      <p:ext uri="{BB962C8B-B14F-4D97-AF65-F5344CB8AC3E}">
        <p14:creationId xmlns:p14="http://schemas.microsoft.com/office/powerpoint/2010/main" val="55636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Summary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614269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big picture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58</a:t>
            </a:fld>
            <a:endParaRPr lang="cs-CZ"/>
          </a:p>
        </p:txBody>
      </p:sp>
      <p:sp>
        <p:nvSpPr>
          <p:cNvPr id="6" name="Footer Placeholder 5">
            <a:extLst>
              <a:ext uri="{FF2B5EF4-FFF2-40B4-BE49-F238E27FC236}">
                <a16:creationId xmlns:a16="http://schemas.microsoft.com/office/drawing/2014/main" id="{796C8D41-6446-4DC0-A0CC-5372FE7AA164}"/>
              </a:ext>
            </a:extLst>
          </p:cNvPr>
          <p:cNvSpPr>
            <a:spLocks noGrp="1"/>
          </p:cNvSpPr>
          <p:nvPr>
            <p:ph type="ftr" sz="quarter" idx="11"/>
          </p:nvPr>
        </p:nvSpPr>
        <p:spPr/>
        <p:txBody>
          <a:bodyPr/>
          <a:lstStyle/>
          <a:p>
            <a:r>
              <a:rPr lang="en-US" dirty="0"/>
              <a:t>Introduction</a:t>
            </a:r>
            <a:endParaRPr lang="cs-CZ" dirty="0"/>
          </a:p>
        </p:txBody>
      </p:sp>
      <p:sp>
        <p:nvSpPr>
          <p:cNvPr id="8" name="TextBox 7">
            <a:extLst>
              <a:ext uri="{FF2B5EF4-FFF2-40B4-BE49-F238E27FC236}">
                <a16:creationId xmlns:a16="http://schemas.microsoft.com/office/drawing/2014/main" id="{19848911-EB48-36B6-E336-256A1FE920F8}"/>
              </a:ext>
            </a:extLst>
          </p:cNvPr>
          <p:cNvSpPr txBox="1"/>
          <p:nvPr/>
        </p:nvSpPr>
        <p:spPr>
          <a:xfrm>
            <a:off x="1295400" y="771525"/>
            <a:ext cx="9820275" cy="5380960"/>
          </a:xfrm>
          <a:prstGeom prst="rect">
            <a:avLst/>
          </a:prstGeom>
          <a:noFill/>
        </p:spPr>
        <p:txBody>
          <a:bodyPr wrap="square" rtlCol="0">
            <a:spAutoFit/>
          </a:bodyPr>
          <a:lstStyle/>
          <a:p>
            <a:pPr marL="285750" indent="-285750">
              <a:lnSpc>
                <a:spcPct val="150000"/>
              </a:lnSpc>
              <a:spcAft>
                <a:spcPts val="1200"/>
              </a:spcAft>
              <a:buFont typeface="Arial" panose="020B0604020202020204" pitchFamily="34" charset="0"/>
              <a:buChar char="•"/>
            </a:pPr>
            <a:r>
              <a:rPr lang="en-US" dirty="0"/>
              <a:t>We know that with growing human population, the pressure on nature increases.</a:t>
            </a:r>
          </a:p>
          <a:p>
            <a:pPr marL="285750" indent="-285750">
              <a:lnSpc>
                <a:spcPct val="150000"/>
              </a:lnSpc>
              <a:spcAft>
                <a:spcPts val="1200"/>
              </a:spcAft>
              <a:buFont typeface="Arial" panose="020B0604020202020204" pitchFamily="34" charset="0"/>
              <a:buChar char="•"/>
            </a:pPr>
            <a:r>
              <a:rPr lang="en-US" dirty="0"/>
              <a:t>Climate changes, land use changes, populations and ecosystems are exploited</a:t>
            </a:r>
          </a:p>
          <a:p>
            <a:pPr marL="285750" indent="-285750">
              <a:lnSpc>
                <a:spcPct val="150000"/>
              </a:lnSpc>
              <a:spcAft>
                <a:spcPts val="1200"/>
              </a:spcAft>
              <a:buFont typeface="Arial" panose="020B0604020202020204" pitchFamily="34" charset="0"/>
              <a:buChar char="•"/>
            </a:pPr>
            <a:r>
              <a:rPr lang="en-US" dirty="0"/>
              <a:t>Yet the empirical data tell a nuanced and </a:t>
            </a:r>
            <a:r>
              <a:rPr lang="en-US" b="1" dirty="0"/>
              <a:t>complex story</a:t>
            </a:r>
            <a:r>
              <a:rPr lang="en-US" dirty="0"/>
              <a:t>. Population abundances and species richness show variable temporal trends, there is a lot of local context, and although more areas deteriorate, other areas improve, or the good/bad of the trend cannot be clearly identified</a:t>
            </a:r>
          </a:p>
          <a:p>
            <a:pPr marL="285750" indent="-285750">
              <a:lnSpc>
                <a:spcPct val="150000"/>
              </a:lnSpc>
              <a:spcAft>
                <a:spcPts val="1200"/>
              </a:spcAft>
              <a:buFont typeface="Arial" panose="020B0604020202020204" pitchFamily="34" charset="0"/>
              <a:buChar char="•"/>
            </a:pPr>
            <a:r>
              <a:rPr lang="en-US" dirty="0"/>
              <a:t>Also, composition changes considerably, irrespectively to diversity changes, and there is both </a:t>
            </a:r>
            <a:r>
              <a:rPr lang="en-US" b="1" dirty="0" err="1"/>
              <a:t>homogeneization</a:t>
            </a:r>
            <a:r>
              <a:rPr lang="en-US" dirty="0"/>
              <a:t> and </a:t>
            </a:r>
            <a:r>
              <a:rPr lang="en-US" b="1" dirty="0"/>
              <a:t>differentiation</a:t>
            </a:r>
          </a:p>
          <a:p>
            <a:pPr marL="285750" indent="-285750">
              <a:lnSpc>
                <a:spcPct val="150000"/>
              </a:lnSpc>
              <a:spcAft>
                <a:spcPts val="1200"/>
              </a:spcAft>
              <a:buFont typeface="Arial" panose="020B0604020202020204" pitchFamily="34" charset="0"/>
              <a:buChar char="•"/>
            </a:pPr>
            <a:r>
              <a:rPr lang="en-US" dirty="0"/>
              <a:t>How is that possible?</a:t>
            </a:r>
          </a:p>
          <a:p>
            <a:pPr marL="285750" indent="-285750">
              <a:lnSpc>
                <a:spcPct val="150000"/>
              </a:lnSpc>
              <a:spcAft>
                <a:spcPts val="1200"/>
              </a:spcAft>
              <a:buFont typeface="Arial" panose="020B0604020202020204" pitchFamily="34" charset="0"/>
              <a:buChar char="•"/>
            </a:pPr>
            <a:r>
              <a:rPr lang="en-US" dirty="0"/>
              <a:t>Likely due to complex nature of the drivers, but also the data are geographically, taxonomically, and environmentally biased.</a:t>
            </a:r>
          </a:p>
        </p:txBody>
      </p:sp>
    </p:spTree>
    <p:extLst>
      <p:ext uri="{BB962C8B-B14F-4D97-AF65-F5344CB8AC3E}">
        <p14:creationId xmlns:p14="http://schemas.microsoft.com/office/powerpoint/2010/main" val="414223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deforestation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descr="Chart&#10;&#10;Description automatically generated">
            <a:extLst>
              <a:ext uri="{FF2B5EF4-FFF2-40B4-BE49-F238E27FC236}">
                <a16:creationId xmlns:a16="http://schemas.microsoft.com/office/drawing/2014/main" id="{A576D4BD-2058-2E5F-B0BB-D36086BEEF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500" y="765255"/>
            <a:ext cx="9253904" cy="5728607"/>
          </a:xfrm>
          <a:prstGeom prst="rect">
            <a:avLst/>
          </a:prstGeom>
        </p:spPr>
      </p:pic>
    </p:spTree>
    <p:extLst>
      <p:ext uri="{BB962C8B-B14F-4D97-AF65-F5344CB8AC3E}">
        <p14:creationId xmlns:p14="http://schemas.microsoft.com/office/powerpoint/2010/main" val="2534577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Global land use change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descr="Chart&#10;&#10;Description automatically generated">
            <a:extLst>
              <a:ext uri="{FF2B5EF4-FFF2-40B4-BE49-F238E27FC236}">
                <a16:creationId xmlns:a16="http://schemas.microsoft.com/office/drawing/2014/main" id="{6B9294F1-9990-B9D9-8C56-397E480BCA2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48410" y="853440"/>
            <a:ext cx="7875270" cy="5559014"/>
          </a:xfrm>
          <a:prstGeom prst="rect">
            <a:avLst/>
          </a:prstGeom>
        </p:spPr>
      </p:pic>
    </p:spTree>
    <p:extLst>
      <p:ext uri="{BB962C8B-B14F-4D97-AF65-F5344CB8AC3E}">
        <p14:creationId xmlns:p14="http://schemas.microsoft.com/office/powerpoint/2010/main" val="34332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Effect of land use on species richness and abundance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22" name="TextBox 721">
            <a:extLst>
              <a:ext uri="{FF2B5EF4-FFF2-40B4-BE49-F238E27FC236}">
                <a16:creationId xmlns:a16="http://schemas.microsoft.com/office/drawing/2014/main" id="{7998F514-7466-2A22-5EB2-2E4AE85460AE}"/>
              </a:ext>
            </a:extLst>
          </p:cNvPr>
          <p:cNvSpPr txBox="1"/>
          <p:nvPr/>
        </p:nvSpPr>
        <p:spPr>
          <a:xfrm>
            <a:off x="284014" y="6125255"/>
            <a:ext cx="2807179" cy="338554"/>
          </a:xfrm>
          <a:prstGeom prst="rect">
            <a:avLst/>
          </a:prstGeom>
          <a:noFill/>
        </p:spPr>
        <p:txBody>
          <a:bodyPr wrap="none" rtlCol="0">
            <a:spAutoFit/>
          </a:bodyPr>
          <a:lstStyle/>
          <a:p>
            <a:r>
              <a:rPr lang="en-US" sz="1600" dirty="0"/>
              <a:t>Newbold et al. (2015) </a:t>
            </a:r>
            <a:r>
              <a:rPr lang="en-US" sz="1600" i="1" dirty="0"/>
              <a:t>Nature</a:t>
            </a:r>
          </a:p>
        </p:txBody>
      </p:sp>
      <p:cxnSp>
        <p:nvCxnSpPr>
          <p:cNvPr id="723" name="Straight Connector 722">
            <a:extLst>
              <a:ext uri="{FF2B5EF4-FFF2-40B4-BE49-F238E27FC236}">
                <a16:creationId xmlns:a16="http://schemas.microsoft.com/office/drawing/2014/main" id="{B2BE9941-9FFA-0796-EF59-403E66F29CEC}"/>
              </a:ext>
            </a:extLst>
          </p:cNvPr>
          <p:cNvCxnSpPr>
            <a:cxnSpLocks/>
          </p:cNvCxnSpPr>
          <p:nvPr/>
        </p:nvCxnSpPr>
        <p:spPr>
          <a:xfrm>
            <a:off x="360214" y="6064275"/>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7C728E3-71F5-A155-76CA-D1F3FD0116A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18332" y="722396"/>
            <a:ext cx="4120287" cy="5300518"/>
          </a:xfrm>
          <a:prstGeom prst="rect">
            <a:avLst/>
          </a:prstGeom>
        </p:spPr>
      </p:pic>
      <p:pic>
        <p:nvPicPr>
          <p:cNvPr id="7" name="Picture 6">
            <a:extLst>
              <a:ext uri="{FF2B5EF4-FFF2-40B4-BE49-F238E27FC236}">
                <a16:creationId xmlns:a16="http://schemas.microsoft.com/office/drawing/2014/main" id="{9ED2CC38-CB0A-C9A4-CEA2-D60DAF2EA5A2}"/>
              </a:ext>
            </a:extLst>
          </p:cNvPr>
          <p:cNvPicPr>
            <a:picLocks noChangeAspect="1"/>
          </p:cNvPicPr>
          <p:nvPr/>
        </p:nvPicPr>
        <p:blipFill>
          <a:blip r:embed="rId4"/>
          <a:stretch>
            <a:fillRect/>
          </a:stretch>
        </p:blipFill>
        <p:spPr>
          <a:xfrm>
            <a:off x="5914962" y="3086100"/>
            <a:ext cx="5269059" cy="2936814"/>
          </a:xfrm>
          <a:prstGeom prst="rect">
            <a:avLst/>
          </a:prstGeom>
        </p:spPr>
      </p:pic>
      <p:sp>
        <p:nvSpPr>
          <p:cNvPr id="3" name="TextBox 2">
            <a:extLst>
              <a:ext uri="{FF2B5EF4-FFF2-40B4-BE49-F238E27FC236}">
                <a16:creationId xmlns:a16="http://schemas.microsoft.com/office/drawing/2014/main" id="{BC258FBE-8E62-2E31-9564-BA54BA9E5FDB}"/>
              </a:ext>
            </a:extLst>
          </p:cNvPr>
          <p:cNvSpPr txBox="1"/>
          <p:nvPr/>
        </p:nvSpPr>
        <p:spPr>
          <a:xfrm>
            <a:off x="5914962" y="1423521"/>
            <a:ext cx="5687758" cy="923330"/>
          </a:xfrm>
          <a:prstGeom prst="rect">
            <a:avLst/>
          </a:prstGeom>
          <a:noFill/>
        </p:spPr>
        <p:txBody>
          <a:bodyPr wrap="square" rtlCol="0">
            <a:spAutoFit/>
          </a:bodyPr>
          <a:lstStyle/>
          <a:p>
            <a:r>
              <a:rPr lang="en-US" dirty="0"/>
              <a:t>Overall, land use intensity, agriculture, and urbanization decrease biodiversity, compared to adjacent natural areas or habitats.</a:t>
            </a:r>
          </a:p>
        </p:txBody>
      </p:sp>
    </p:spTree>
    <p:extLst>
      <p:ext uri="{BB962C8B-B14F-4D97-AF65-F5344CB8AC3E}">
        <p14:creationId xmlns:p14="http://schemas.microsoft.com/office/powerpoint/2010/main" val="4195838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Given all the human-made pressures,</a:t>
            </a:r>
            <a:r>
              <a:rPr lang="en-US" dirty="0">
                <a:solidFill>
                  <a:schemeClr val="tx1"/>
                </a:solidFill>
              </a:rPr>
              <a:t> are we in the midst of a </a:t>
            </a:r>
            <a:r>
              <a:rPr lang="en-US" b="1" dirty="0">
                <a:solidFill>
                  <a:schemeClr val="tx1"/>
                </a:solidFill>
              </a:rPr>
              <a:t>biodiversity crisis</a:t>
            </a:r>
            <a:r>
              <a:rPr lang="en-US"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IPBES (2019).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Schiper</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(2008)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Pereira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Barnosky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Pimm et al. (2014)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Science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Cowie et al. (2022)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Biological Reviews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pic>
        <p:nvPicPr>
          <p:cNvPr id="12" name="Picture 11">
            <a:extLst>
              <a:ext uri="{FF2B5EF4-FFF2-40B4-BE49-F238E27FC236}">
                <a16:creationId xmlns:a16="http://schemas.microsoft.com/office/drawing/2014/main" id="{9A51F029-34F7-419F-8F3B-61F1C6D7C8A5}"/>
              </a:ext>
            </a:extLst>
          </p:cNvPr>
          <p:cNvPicPr>
            <a:picLocks noChangeAspect="1"/>
          </p:cNvPicPr>
          <p:nvPr/>
        </p:nvPicPr>
        <p:blipFill>
          <a:blip r:embed="rId3" cstate="print">
            <a:lum/>
            <a:alphaModFix/>
            <a:extLst>
              <a:ext uri="{28A0092B-C50C-407E-A947-70E740481C1C}">
                <a14:useLocalDpi xmlns:a14="http://schemas.microsoft.com/office/drawing/2010/main"/>
              </a:ext>
            </a:extLst>
          </a:blip>
          <a:srcRect/>
          <a:stretch>
            <a:fillRect/>
          </a:stretch>
        </p:blipFill>
        <p:spPr>
          <a:xfrm>
            <a:off x="1380744" y="899330"/>
            <a:ext cx="3157920" cy="4735440"/>
          </a:xfrm>
          <a:prstGeom prst="rect">
            <a:avLst/>
          </a:prstGeom>
          <a:noFill/>
          <a:ln>
            <a:noFill/>
          </a:ln>
        </p:spPr>
      </p:pic>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r>
              <a:rPr lang="en-US" dirty="0"/>
              <a:t>Introduction</a:t>
            </a:r>
            <a:endParaRPr lang="cs-CZ" dirty="0"/>
          </a:p>
        </p:txBody>
      </p:sp>
      <p:pic>
        <p:nvPicPr>
          <p:cNvPr id="3" name="Picture 2" descr="Inheritors of the Earth: How Nature Is Thriving in an Age of Extinction by  Chris D. Thomas">
            <a:extLst>
              <a:ext uri="{FF2B5EF4-FFF2-40B4-BE49-F238E27FC236}">
                <a16:creationId xmlns:a16="http://schemas.microsoft.com/office/drawing/2014/main" id="{1AE3560E-88B1-4C90-7256-F6292B03DDD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991171" y="899330"/>
            <a:ext cx="3120406" cy="473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12448</TotalTime>
  <Words>2258</Words>
  <Application>Microsoft Office PowerPoint</Application>
  <PresentationFormat>Widescreen</PresentationFormat>
  <Paragraphs>365</Paragraphs>
  <Slides>59</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Arial</vt:lpstr>
      <vt:lpstr>Calibri</vt:lpstr>
      <vt:lpstr>Cambria Math</vt:lpstr>
      <vt:lpstr>ElsevierGulliver</vt:lpstr>
      <vt:lpstr>Roboto</vt:lpstr>
      <vt:lpstr>Roboto</vt:lpstr>
      <vt:lpstr>Times New Roman</vt:lpstr>
      <vt:lpstr>Office Theme</vt:lpstr>
      <vt:lpstr>Temporal change of biodiversity in the Anthropocene</vt:lpstr>
      <vt:lpstr>Human population trend and the Anthropocene (a.k.a. the “Age of Humans”)</vt:lpstr>
      <vt:lpstr>Humans have been changing climate</vt:lpstr>
      <vt:lpstr>Humans dramatically affect land use</vt:lpstr>
      <vt:lpstr>Maps of forest change at 30 m resolution</vt:lpstr>
      <vt:lpstr>Global deforestation</vt:lpstr>
      <vt:lpstr>Global land use change</vt:lpstr>
      <vt:lpstr>Effect of land use on species richness and abundance</vt:lpstr>
      <vt:lpstr>Given all the human-made pressures, are we in the midst of a biodiversity crisis? </vt:lpstr>
      <vt:lpstr>Main review reports</vt:lpstr>
      <vt:lpstr>Millenium Ecosystem Assessment (2001-2005)</vt:lpstr>
      <vt:lpstr>Global IPBES assessment (2010-present)</vt:lpstr>
      <vt:lpstr>Example graphics from IPBES report: Global species loss</vt:lpstr>
      <vt:lpstr>Example graphics from IPBES report: Overall trends in simple accessible summary</vt:lpstr>
      <vt:lpstr>Living Planet Report 2022 – attempt to summarize populations trends</vt:lpstr>
      <vt:lpstr>Population changes</vt:lpstr>
      <vt:lpstr>Living Planet Index (LPI) – summarizing all trends in a single average metric</vt:lpstr>
      <vt:lpstr>Living Planet Index (LPI) – decomposing the metric by continents</vt:lpstr>
      <vt:lpstr>Living Planet Index (LPI) – decomposing the trends by major vertebrate taxa</vt:lpstr>
      <vt:lpstr>But there has been a lively debate in Nature on the relevance of LPI</vt:lpstr>
      <vt:lpstr>Leung et al. (2020) argue that the LPI decline is driven by less than 3% of populations</vt:lpstr>
      <vt:lpstr>The complex geography of population trends</vt:lpstr>
      <vt:lpstr>An illustrative story of Czech birds</vt:lpstr>
      <vt:lpstr>Insect armagedon</vt:lpstr>
      <vt:lpstr>The paper that started it all …</vt:lpstr>
      <vt:lpstr>… and the reaction in media</vt:lpstr>
      <vt:lpstr>Malaise traps in 63 nature protection areas in Germany </vt:lpstr>
      <vt:lpstr>Roel van Klink’s response: Analysis of1676 sites globally</vt:lpstr>
      <vt:lpstr>Roel van Klink’s response: Analysis of1676 sites globally</vt:lpstr>
      <vt:lpstr>Species richness change</vt:lpstr>
      <vt:lpstr>No net decline of species richness in local plant communities</vt:lpstr>
      <vt:lpstr>No net decline of species richness in local plant communities</vt:lpstr>
      <vt:lpstr>No net decline of species richness in local plant communities</vt:lpstr>
      <vt:lpstr>No net decline of species richness in local communities</vt:lpstr>
      <vt:lpstr>No net decline of species richness in local communities</vt:lpstr>
      <vt:lpstr>No net decline of species richness in local communities</vt:lpstr>
      <vt:lpstr>Why no change of local richness, if we think that things should be going bad?</vt:lpstr>
      <vt:lpstr>Sampling problem – Spatial gaps and biases in biodiversity data</vt:lpstr>
      <vt:lpstr>Temporal bias</vt:lpstr>
      <vt:lpstr>Why no change of local richness, if we think that things should be going bad?</vt:lpstr>
      <vt:lpstr>Extinction debt</vt:lpstr>
      <vt:lpstr>Scale problem - Biodiversity change is grain dependent</vt:lpstr>
      <vt:lpstr>Scale problem - Biodiversity change is grain dependent</vt:lpstr>
      <vt:lpstr>Scale problem - Biodiversity change is grain dependent</vt:lpstr>
      <vt:lpstr>Scale problem - Biodiversity change is grain dependent</vt:lpstr>
      <vt:lpstr>Scale problem - Biodiversity change is grain dependent</vt:lpstr>
      <vt:lpstr>Change of species composition</vt:lpstr>
      <vt:lpstr>Pairwise similarity between sites</vt:lpstr>
      <vt:lpstr>Pairwise similarity between sites</vt:lpstr>
      <vt:lpstr>Even if richness is stable, composition changes</vt:lpstr>
      <vt:lpstr>Biotic homogenization vs differentiation</vt:lpstr>
      <vt:lpstr>Species spreads, invasions, and extinctions as the driving force of homogenization</vt:lpstr>
      <vt:lpstr>Species spreads, invasions, and extinctions as the driving force of homogenization</vt:lpstr>
      <vt:lpstr>We can measure homogeneization vs differentiation using beta, alpha, and gamma</vt:lpstr>
      <vt:lpstr>PowerPoint Presentation</vt:lpstr>
      <vt:lpstr>Most recent study: Biotic homogenization as common as differentiation (or slowing down)</vt:lpstr>
      <vt:lpstr>Summary</vt:lpstr>
      <vt:lpstr>The big picture</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1085</cp:revision>
  <cp:lastPrinted>2022-01-20T14:55:36Z</cp:lastPrinted>
  <dcterms:created xsi:type="dcterms:W3CDTF">2021-11-22T08:31:33Z</dcterms:created>
  <dcterms:modified xsi:type="dcterms:W3CDTF">2023-12-11T09:10:03Z</dcterms:modified>
</cp:coreProperties>
</file>